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310" r:id="rId3"/>
    <p:sldId id="306" r:id="rId4"/>
    <p:sldId id="264" r:id="rId5"/>
    <p:sldId id="259" r:id="rId6"/>
    <p:sldId id="276" r:id="rId7"/>
    <p:sldId id="308" r:id="rId8"/>
    <p:sldId id="278" r:id="rId9"/>
    <p:sldId id="281" r:id="rId10"/>
    <p:sldId id="257" r:id="rId11"/>
    <p:sldId id="311" r:id="rId12"/>
    <p:sldId id="266" r:id="rId13"/>
    <p:sldId id="267" r:id="rId14"/>
    <p:sldId id="286" r:id="rId15"/>
    <p:sldId id="287" r:id="rId16"/>
    <p:sldId id="288" r:id="rId17"/>
    <p:sldId id="289" r:id="rId18"/>
    <p:sldId id="268" r:id="rId19"/>
    <p:sldId id="269" r:id="rId20"/>
    <p:sldId id="294" r:id="rId21"/>
    <p:sldId id="293" r:id="rId22"/>
    <p:sldId id="295" r:id="rId23"/>
    <p:sldId id="297" r:id="rId24"/>
    <p:sldId id="298" r:id="rId25"/>
    <p:sldId id="299" r:id="rId26"/>
    <p:sldId id="300" r:id="rId27"/>
    <p:sldId id="301" r:id="rId28"/>
    <p:sldId id="303" r:id="rId29"/>
    <p:sldId id="302" r:id="rId30"/>
    <p:sldId id="271" r:id="rId31"/>
    <p:sldId id="304" r:id="rId32"/>
    <p:sldId id="312" r:id="rId33"/>
    <p:sldId id="260"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74DFB73-C69F-4734-8FB6-55E4ED657B6C}">
          <p14:sldIdLst>
            <p14:sldId id="256"/>
            <p14:sldId id="310"/>
            <p14:sldId id="306"/>
          </p14:sldIdLst>
        </p14:section>
        <p14:section name="Observaciones" id="{28390422-3839-4B63-B258-1BE3309415E4}">
          <p14:sldIdLst>
            <p14:sldId id="264"/>
            <p14:sldId id="259"/>
            <p14:sldId id="276"/>
            <p14:sldId id="308"/>
            <p14:sldId id="278"/>
            <p14:sldId id="281"/>
            <p14:sldId id="257"/>
            <p14:sldId id="311"/>
            <p14:sldId id="266"/>
            <p14:sldId id="267"/>
            <p14:sldId id="286"/>
            <p14:sldId id="287"/>
            <p14:sldId id="288"/>
            <p14:sldId id="289"/>
            <p14:sldId id="268"/>
          </p14:sldIdLst>
        </p14:section>
        <p14:section name="Simulaciones" id="{38CE754B-9424-44FE-B74E-BED3E04EAEA1}">
          <p14:sldIdLst>
            <p14:sldId id="269"/>
            <p14:sldId id="294"/>
            <p14:sldId id="293"/>
            <p14:sldId id="295"/>
            <p14:sldId id="297"/>
            <p14:sldId id="298"/>
            <p14:sldId id="299"/>
            <p14:sldId id="300"/>
            <p14:sldId id="301"/>
            <p14:sldId id="303"/>
            <p14:sldId id="302"/>
            <p14:sldId id="271"/>
            <p14:sldId id="304"/>
            <p14:sldId id="312"/>
            <p14:sldId id="26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908C"/>
    <a:srgbClr val="87DEAA"/>
    <a:srgbClr val="373E48"/>
    <a:srgbClr val="68A07E"/>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028" autoAdjust="0"/>
  </p:normalViewPr>
  <p:slideViewPr>
    <p:cSldViewPr>
      <p:cViewPr>
        <p:scale>
          <a:sx n="60" d="100"/>
          <a:sy n="60" d="100"/>
        </p:scale>
        <p:origin x="-1428" y="6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5C98FBF-5A75-4409-9EA3-B76C6995F930}" type="datetimeFigureOut">
              <a:rPr lang="en-US" smtClean="0"/>
              <a:t>3/19/2018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4CD8F2-C72B-4685-B5FF-089D687094EF}" type="slidenum">
              <a:rPr lang="en-US" smtClean="0"/>
              <a:t>‹#›</a:t>
            </a:fld>
            <a:endParaRPr lang="en-US"/>
          </a:p>
        </p:txBody>
      </p:sp>
    </p:spTree>
    <p:extLst>
      <p:ext uri="{BB962C8B-B14F-4D97-AF65-F5344CB8AC3E}">
        <p14:creationId xmlns:p14="http://schemas.microsoft.com/office/powerpoint/2010/main" val="1094213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La capa</a:t>
            </a:r>
            <a:r>
              <a:rPr lang="es-ES" baseline="0" dirty="0" smtClean="0"/>
              <a:t> limite planetaria es la porción de atmósfera</a:t>
            </a:r>
            <a:endParaRPr lang="es-ES" dirty="0" smtClean="0"/>
          </a:p>
          <a:p>
            <a:r>
              <a:rPr lang="es-ES" dirty="0" smtClean="0"/>
              <a:t>Los procesos que ocurren dentro de</a:t>
            </a:r>
            <a:r>
              <a:rPr lang="es-ES" baseline="0" dirty="0" smtClean="0"/>
              <a:t> la CLP  </a:t>
            </a:r>
            <a:r>
              <a:rPr lang="es-ES" dirty="0" smtClean="0"/>
              <a:t>son muy</a:t>
            </a:r>
            <a:r>
              <a:rPr lang="es-ES" baseline="0" dirty="0" smtClean="0"/>
              <a:t> importantes </a:t>
            </a:r>
            <a:r>
              <a:rPr lang="es-ES" dirty="0" smtClean="0"/>
              <a:t>entender y pronosticar la evolución otro</a:t>
            </a:r>
            <a:r>
              <a:rPr lang="es-ES" baseline="0" dirty="0" smtClean="0"/>
              <a:t>s procesos en </a:t>
            </a:r>
            <a:r>
              <a:rPr lang="es-ES" dirty="0" smtClean="0"/>
              <a:t>distintas escalas espaciales y temporales. Del</a:t>
            </a:r>
            <a:r>
              <a:rPr lang="es-ES" baseline="0" dirty="0" smtClean="0"/>
              <a:t> estado y la evolución de la CLP  depende </a:t>
            </a:r>
            <a:r>
              <a:rPr lang="es-ES" dirty="0" smtClean="0"/>
              <a:t>la dispersión de contaminantes, el intercambio de energía entre la superficie y la atmósfera afectando, entre otras cosas, las condiciones para la ocurrencia de convección húmeda profunda.</a:t>
            </a:r>
          </a:p>
          <a:p>
            <a:endParaRPr lang="es-ES" dirty="0" smtClean="0"/>
          </a:p>
          <a:p>
            <a:r>
              <a:rPr lang="es-ES" dirty="0" smtClean="0"/>
              <a:t>En nuestra región existen estudios que buscan caracterizar la evolución y los procesos que ocurren en la capa límite.</a:t>
            </a:r>
            <a:r>
              <a:rPr lang="es-ES" baseline="0" dirty="0" smtClean="0"/>
              <a:t> </a:t>
            </a:r>
            <a:r>
              <a:rPr lang="es-ES" dirty="0" smtClean="0"/>
              <a:t>Otros estudios buscan ver la influencia de la capa límite en distintas escalas, por ejemplo Marengo et al. (2004) sugiere que existe una relación entre las condiciones de la CLP y el SALLJ (South American </a:t>
            </a:r>
            <a:r>
              <a:rPr lang="es-ES" dirty="0" err="1" smtClean="0"/>
              <a:t>low-level</a:t>
            </a:r>
            <a:r>
              <a:rPr lang="es-ES" dirty="0" smtClean="0"/>
              <a:t> jet) durante el verano, uno de los principales mecanismos responsables de desarrollo de sistemas </a:t>
            </a:r>
            <a:r>
              <a:rPr lang="es-ES" dirty="0" err="1" smtClean="0"/>
              <a:t>convectivos</a:t>
            </a:r>
            <a:r>
              <a:rPr lang="es-ES" dirty="0" smtClean="0"/>
              <a:t> de </a:t>
            </a:r>
            <a:r>
              <a:rPr lang="es-ES" dirty="0" err="1" smtClean="0"/>
              <a:t>mesoescala</a:t>
            </a:r>
            <a:r>
              <a:rPr lang="es-ES" dirty="0" smtClean="0"/>
              <a:t> en nuestra región (</a:t>
            </a:r>
            <a:r>
              <a:rPr lang="es-ES" dirty="0" err="1" smtClean="0"/>
              <a:t>Salio</a:t>
            </a:r>
            <a:r>
              <a:rPr lang="es-ES" dirty="0" smtClean="0"/>
              <a:t> et al., 2007).</a:t>
            </a:r>
            <a:br>
              <a:rPr lang="es-ES" dirty="0" smtClean="0"/>
            </a:br>
            <a:r>
              <a:rPr lang="es-ES" dirty="0" smtClean="0"/>
              <a:t/>
            </a:r>
            <a:br>
              <a:rPr lang="es-ES" dirty="0" smtClean="0"/>
            </a:br>
            <a:r>
              <a:rPr lang="es-ES" dirty="0" smtClean="0"/>
              <a:t>Y debido a que</a:t>
            </a:r>
            <a:r>
              <a:rPr lang="es-ES" baseline="0" dirty="0" smtClean="0"/>
              <a:t> los procesos asociados a la CLP ocurren en múltiples escalas espaciales y temporales su </a:t>
            </a:r>
            <a:r>
              <a:rPr lang="es-ES" dirty="0" smtClean="0"/>
              <a:t>representación es un desafío para los modelos numéricos. Actualmente los modelos de simulación regional y global no cuentan con la resolución necesaria para representar los procesos de la CLP de forma explícita, debiendo recurrir a una representación simplificada. Existen pocos estudios acerca del desempeño de las </a:t>
            </a:r>
            <a:r>
              <a:rPr lang="es-ES" dirty="0" err="1" smtClean="0"/>
              <a:t>parametrizaciones</a:t>
            </a:r>
            <a:r>
              <a:rPr lang="es-ES" dirty="0" smtClean="0"/>
              <a:t> de capa límite en las regiones continentales.</a:t>
            </a:r>
            <a:br>
              <a:rPr lang="es-ES" dirty="0" smtClean="0"/>
            </a:br>
            <a:endParaRPr lang="es-ES" dirty="0" smtClean="0"/>
          </a:p>
          <a:p>
            <a:r>
              <a:rPr lang="es-ES" dirty="0" smtClean="0"/>
              <a:t>Una</a:t>
            </a:r>
            <a:r>
              <a:rPr lang="es-ES" baseline="0" dirty="0" smtClean="0"/>
              <a:t> de las principales dificultades</a:t>
            </a:r>
            <a:r>
              <a:rPr lang="es-ES" dirty="0" smtClean="0"/>
              <a:t> a la hora de estudiar la</a:t>
            </a:r>
            <a:r>
              <a:rPr lang="es-ES" baseline="0" dirty="0" smtClean="0"/>
              <a:t> CLP </a:t>
            </a:r>
            <a:r>
              <a:rPr lang="es-ES" dirty="0" smtClean="0"/>
              <a:t>o para validar cómo los modelos representan dichos procesos, es la disponibilidad de observaciones</a:t>
            </a:r>
            <a:r>
              <a:rPr lang="es-ES" baseline="0" dirty="0" smtClean="0"/>
              <a:t> que normalmente se encuentran en baja resolución temporal y espacial. Por ejemplo los </a:t>
            </a:r>
            <a:r>
              <a:rPr lang="es-ES" baseline="0" dirty="0" err="1" smtClean="0"/>
              <a:t>radiosondeos</a:t>
            </a:r>
            <a:r>
              <a:rPr lang="es-ES" baseline="0" dirty="0" smtClean="0"/>
              <a:t> se realizan cada 12 o 24 </a:t>
            </a:r>
            <a:r>
              <a:rPr lang="es-ES" baseline="0" dirty="0" err="1" smtClean="0"/>
              <a:t>hs</a:t>
            </a:r>
            <a:r>
              <a:rPr lang="es-ES" baseline="0" dirty="0" smtClean="0"/>
              <a:t>.</a:t>
            </a:r>
          </a:p>
          <a:p>
            <a:endParaRPr lang="es-ES" baseline="0" dirty="0" smtClean="0"/>
          </a:p>
          <a:p>
            <a:r>
              <a:rPr lang="es-ES" dirty="0" smtClean="0"/>
              <a:t>Una alternativa es la utilización de sensores remotos como los</a:t>
            </a:r>
            <a:r>
              <a:rPr lang="es-ES" baseline="0" dirty="0" smtClean="0"/>
              <a:t> radares </a:t>
            </a:r>
            <a:r>
              <a:rPr lang="es-ES" baseline="0" dirty="0" err="1" smtClean="0"/>
              <a:t>doppler</a:t>
            </a:r>
            <a:r>
              <a:rPr lang="es-ES" baseline="0" dirty="0" smtClean="0"/>
              <a:t> que miden el campo de viento radial y a partir de este es posible reconstruir perfiles verticales de viento utilizando la técnica </a:t>
            </a:r>
            <a:r>
              <a:rPr lang="es-ES" baseline="0" dirty="0" err="1" smtClean="0"/>
              <a:t>Velocity</a:t>
            </a:r>
            <a:r>
              <a:rPr lang="es-ES" baseline="0" dirty="0" smtClean="0"/>
              <a:t> </a:t>
            </a:r>
            <a:r>
              <a:rPr lang="es-ES" baseline="0" dirty="0" err="1" smtClean="0"/>
              <a:t>Azimuth</a:t>
            </a:r>
            <a:r>
              <a:rPr lang="es-ES" baseline="0" dirty="0" smtClean="0"/>
              <a:t> </a:t>
            </a:r>
            <a:r>
              <a:rPr lang="es-ES" baseline="0" dirty="0" err="1" smtClean="0"/>
              <a:t>Display</a:t>
            </a:r>
            <a:r>
              <a:rPr lang="es-ES" baseline="0" dirty="0" smtClean="0"/>
              <a:t> con una frecuencia temporal de hasta 5 minutos. Y esto es importante ya que a partir del proyecto </a:t>
            </a:r>
            <a:r>
              <a:rPr lang="es-ES" baseline="0" dirty="0" err="1" smtClean="0"/>
              <a:t>Sinarame</a:t>
            </a:r>
            <a:r>
              <a:rPr lang="es-ES" baseline="0" dirty="0" smtClean="0"/>
              <a:t> existe mayor disponibilidad de este tipo de datos. Hay 5 radares instalados y operando y se contempla la instalación de 6 nuevos radares que permitirán cubrir gran parte del país y que se suman a los radares de la red del INTA y otros privados.</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2</a:t>
            </a:fld>
            <a:endParaRPr lang="en-US"/>
          </a:p>
        </p:txBody>
      </p:sp>
    </p:spTree>
    <p:extLst>
      <p:ext uri="{BB962C8B-B14F-4D97-AF65-F5344CB8AC3E}">
        <p14:creationId xmlns:p14="http://schemas.microsoft.com/office/powerpoint/2010/main" val="2421164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a:t>
            </a:r>
            <a:r>
              <a:rPr lang="en-US" baseline="0" dirty="0" smtClean="0"/>
              <a:t> </a:t>
            </a:r>
            <a:r>
              <a:rPr lang="en-US" baseline="0" dirty="0" err="1" smtClean="0"/>
              <a:t>estudiar</a:t>
            </a:r>
            <a:r>
              <a:rPr lang="en-US" baseline="0" dirty="0" smtClean="0"/>
              <a:t> los </a:t>
            </a:r>
            <a:r>
              <a:rPr lang="en-US" baseline="0" dirty="0" err="1" smtClean="0"/>
              <a:t>procesos</a:t>
            </a:r>
            <a:r>
              <a:rPr lang="en-US" baseline="0" dirty="0" smtClean="0"/>
              <a:t> </a:t>
            </a:r>
            <a:r>
              <a:rPr lang="en-US" baseline="0" dirty="0" err="1" smtClean="0"/>
              <a:t>asociados</a:t>
            </a:r>
            <a:r>
              <a:rPr lang="en-US" baseline="0" dirty="0" smtClean="0"/>
              <a:t> a la CLP se </a:t>
            </a:r>
            <a:r>
              <a:rPr lang="en-US" baseline="0" dirty="0" err="1" smtClean="0"/>
              <a:t>determinaron</a:t>
            </a:r>
            <a:r>
              <a:rPr lang="en-US" baseline="0" dirty="0" smtClean="0"/>
              <a:t> </a:t>
            </a:r>
            <a:r>
              <a:rPr lang="en-US" baseline="0" dirty="0" err="1" smtClean="0"/>
              <a:t>algunas</a:t>
            </a:r>
            <a:r>
              <a:rPr lang="en-US" baseline="0" dirty="0" smtClean="0"/>
              <a:t> </a:t>
            </a:r>
            <a:r>
              <a:rPr lang="en-US" baseline="0" dirty="0" err="1" smtClean="0"/>
              <a:t>características</a:t>
            </a:r>
            <a:r>
              <a:rPr lang="en-US" baseline="0" dirty="0" smtClean="0"/>
              <a:t> </a:t>
            </a:r>
            <a:r>
              <a:rPr lang="en-US" baseline="0" dirty="0" err="1" smtClean="0"/>
              <a:t>para</a:t>
            </a:r>
            <a:r>
              <a:rPr lang="en-US" baseline="0" dirty="0" smtClean="0"/>
              <a:t> </a:t>
            </a:r>
            <a:r>
              <a:rPr lang="en-US" baseline="0" dirty="0" err="1" smtClean="0"/>
              <a:t>seleccionar</a:t>
            </a:r>
            <a:r>
              <a:rPr lang="en-US" baseline="0" dirty="0" smtClean="0"/>
              <a:t> </a:t>
            </a:r>
            <a:r>
              <a:rPr lang="en-US" baseline="0" dirty="0" err="1" smtClean="0"/>
              <a:t>casos</a:t>
            </a:r>
            <a:r>
              <a:rPr lang="en-US" baseline="0" dirty="0" smtClean="0"/>
              <a:t> de </a:t>
            </a:r>
            <a:r>
              <a:rPr lang="en-US" baseline="0" dirty="0" err="1" smtClean="0"/>
              <a:t>estudio</a:t>
            </a:r>
            <a:r>
              <a:rPr lang="en-US" baseline="0" dirty="0" smtClean="0"/>
              <a:t>:</a:t>
            </a:r>
          </a:p>
          <a:p>
            <a:endParaRPr lang="en-US" baseline="0" dirty="0" smtClean="0"/>
          </a:p>
          <a:p>
            <a:r>
              <a:rPr lang="en-US" baseline="0" dirty="0" smtClean="0"/>
              <a:t>Se </a:t>
            </a:r>
            <a:r>
              <a:rPr lang="en-US" baseline="0" dirty="0" err="1" smtClean="0"/>
              <a:t>buscó</a:t>
            </a:r>
            <a:r>
              <a:rPr lang="en-US" baseline="0" dirty="0" smtClean="0"/>
              <a:t> </a:t>
            </a:r>
            <a:r>
              <a:rPr lang="en-US" baseline="0" dirty="0" err="1" smtClean="0"/>
              <a:t>que</a:t>
            </a:r>
            <a:r>
              <a:rPr lang="en-US" baseline="0" dirty="0" smtClean="0"/>
              <a:t> </a:t>
            </a:r>
            <a:r>
              <a:rPr lang="en-US" baseline="0" dirty="0" err="1" smtClean="0"/>
              <a:t>durante</a:t>
            </a:r>
            <a:r>
              <a:rPr lang="en-US" baseline="0" dirty="0" smtClean="0"/>
              <a:t> el </a:t>
            </a:r>
            <a:r>
              <a:rPr lang="en-US" baseline="0" dirty="0" err="1" smtClean="0"/>
              <a:t>día</a:t>
            </a:r>
            <a:r>
              <a:rPr lang="en-US" baseline="0" dirty="0" smtClean="0"/>
              <a:t> el </a:t>
            </a:r>
            <a:r>
              <a:rPr lang="en-US" baseline="0" dirty="0" err="1" smtClean="0"/>
              <a:t>cielo</a:t>
            </a:r>
            <a:r>
              <a:rPr lang="en-US" baseline="0" dirty="0" smtClean="0"/>
              <a:t> </a:t>
            </a:r>
            <a:r>
              <a:rPr lang="en-US" baseline="0" dirty="0" err="1" smtClean="0"/>
              <a:t>estuviera</a:t>
            </a:r>
            <a:r>
              <a:rPr lang="en-US" baseline="0" dirty="0" smtClean="0"/>
              <a:t> </a:t>
            </a:r>
            <a:r>
              <a:rPr lang="en-US" baseline="0" dirty="0" err="1" smtClean="0"/>
              <a:t>despejado</a:t>
            </a:r>
            <a:r>
              <a:rPr lang="en-US" baseline="0" dirty="0" smtClean="0"/>
              <a:t> </a:t>
            </a:r>
            <a:r>
              <a:rPr lang="en-US" baseline="0" dirty="0" err="1" smtClean="0"/>
              <a:t>para</a:t>
            </a:r>
            <a:r>
              <a:rPr lang="en-US" baseline="0" dirty="0" smtClean="0"/>
              <a:t> </a:t>
            </a:r>
            <a:r>
              <a:rPr lang="en-US" baseline="0" dirty="0" err="1" smtClean="0"/>
              <a:t>garantizar</a:t>
            </a:r>
            <a:r>
              <a:rPr lang="en-US" baseline="0" dirty="0" smtClean="0"/>
              <a:t> el </a:t>
            </a:r>
            <a:r>
              <a:rPr lang="en-US" baseline="0" dirty="0" err="1" smtClean="0"/>
              <a:t>calentamiento</a:t>
            </a:r>
            <a:r>
              <a:rPr lang="en-US" baseline="0" dirty="0" smtClean="0"/>
              <a:t> </a:t>
            </a:r>
            <a:r>
              <a:rPr lang="en-US" baseline="0" dirty="0" err="1" smtClean="0"/>
              <a:t>desde</a:t>
            </a:r>
            <a:r>
              <a:rPr lang="en-US" baseline="0" dirty="0" smtClean="0"/>
              <a:t> </a:t>
            </a:r>
            <a:r>
              <a:rPr lang="en-US" baseline="0" dirty="0" err="1" smtClean="0"/>
              <a:t>superficie</a:t>
            </a:r>
            <a:r>
              <a:rPr lang="en-US" baseline="0" dirty="0" smtClean="0"/>
              <a:t> y el </a:t>
            </a:r>
            <a:r>
              <a:rPr lang="en-US" baseline="0" dirty="0" err="1" smtClean="0"/>
              <a:t>desarrollo</a:t>
            </a:r>
            <a:r>
              <a:rPr lang="en-US" baseline="0" dirty="0" smtClean="0"/>
              <a:t> de la CLP.</a:t>
            </a:r>
          </a:p>
          <a:p>
            <a:r>
              <a:rPr lang="en-US" baseline="0" dirty="0" err="1" smtClean="0"/>
              <a:t>Por</a:t>
            </a:r>
            <a:r>
              <a:rPr lang="en-US" baseline="0" dirty="0" smtClean="0"/>
              <a:t> la </a:t>
            </a:r>
            <a:r>
              <a:rPr lang="en-US" baseline="0" dirty="0" err="1" smtClean="0"/>
              <a:t>misma</a:t>
            </a:r>
            <a:r>
              <a:rPr lang="en-US" baseline="0" dirty="0" smtClean="0"/>
              <a:t> </a:t>
            </a:r>
            <a:r>
              <a:rPr lang="en-US" baseline="0" dirty="0" err="1" smtClean="0"/>
              <a:t>razón</a:t>
            </a:r>
            <a:r>
              <a:rPr lang="en-US" baseline="0" dirty="0" smtClean="0"/>
              <a:t> se </a:t>
            </a:r>
            <a:r>
              <a:rPr lang="en-US" baseline="0" dirty="0" err="1" smtClean="0"/>
              <a:t>buscaron</a:t>
            </a:r>
            <a:r>
              <a:rPr lang="en-US" baseline="0" dirty="0" smtClean="0"/>
              <a:t> </a:t>
            </a:r>
            <a:r>
              <a:rPr lang="en-US" baseline="0" dirty="0" err="1" smtClean="0"/>
              <a:t>casos</a:t>
            </a:r>
            <a:r>
              <a:rPr lang="en-US" baseline="0" dirty="0" smtClean="0"/>
              <a:t> </a:t>
            </a:r>
            <a:r>
              <a:rPr lang="en-US" baseline="0" dirty="0" err="1" smtClean="0"/>
              <a:t>durante</a:t>
            </a:r>
            <a:r>
              <a:rPr lang="en-US" baseline="0" dirty="0" smtClean="0"/>
              <a:t> los </a:t>
            </a:r>
            <a:r>
              <a:rPr lang="en-US" baseline="0" dirty="0" err="1" smtClean="0"/>
              <a:t>meses</a:t>
            </a:r>
            <a:r>
              <a:rPr lang="en-US" baseline="0" dirty="0" smtClean="0"/>
              <a:t> de </a:t>
            </a:r>
            <a:r>
              <a:rPr lang="en-US" baseline="0" dirty="0" err="1" smtClean="0"/>
              <a:t>verano</a:t>
            </a:r>
            <a:r>
              <a:rPr lang="en-US" baseline="0" dirty="0" smtClean="0"/>
              <a:t>.</a:t>
            </a:r>
          </a:p>
          <a:p>
            <a:r>
              <a:rPr lang="en-US" baseline="0" dirty="0" smtClean="0"/>
              <a:t>Y </a:t>
            </a:r>
            <a:r>
              <a:rPr lang="en-US" baseline="0" dirty="0" err="1" smtClean="0"/>
              <a:t>situaciones</a:t>
            </a:r>
            <a:r>
              <a:rPr lang="en-US" baseline="0" dirty="0" smtClean="0"/>
              <a:t> con </a:t>
            </a:r>
            <a:r>
              <a:rPr lang="en-US" baseline="0" dirty="0" err="1" smtClean="0"/>
              <a:t>viento</a:t>
            </a:r>
            <a:r>
              <a:rPr lang="en-US" baseline="0" dirty="0" smtClean="0"/>
              <a:t> </a:t>
            </a:r>
            <a:r>
              <a:rPr lang="en-US" baseline="0" dirty="0" err="1" smtClean="0"/>
              <a:t>leve</a:t>
            </a:r>
            <a:r>
              <a:rPr lang="en-US" baseline="0" dirty="0" smtClean="0"/>
              <a:t> a </a:t>
            </a:r>
            <a:r>
              <a:rPr lang="en-US" baseline="0" dirty="0" err="1" smtClean="0"/>
              <a:t>moderado</a:t>
            </a:r>
            <a:r>
              <a:rPr lang="en-US" baseline="0" dirty="0" smtClean="0"/>
              <a:t> dado </a:t>
            </a:r>
            <a:r>
              <a:rPr lang="en-US" baseline="0" dirty="0" err="1" smtClean="0"/>
              <a:t>que</a:t>
            </a:r>
            <a:r>
              <a:rPr lang="en-US" baseline="0" dirty="0" smtClean="0"/>
              <a:t> en </a:t>
            </a:r>
            <a:r>
              <a:rPr lang="en-US" baseline="0" dirty="0" err="1" smtClean="0"/>
              <a:t>estas</a:t>
            </a:r>
            <a:r>
              <a:rPr lang="en-US" baseline="0" dirty="0" smtClean="0"/>
              <a:t> </a:t>
            </a:r>
            <a:r>
              <a:rPr lang="en-US" baseline="0" dirty="0" err="1" smtClean="0"/>
              <a:t>situaciones</a:t>
            </a:r>
            <a:r>
              <a:rPr lang="en-US" baseline="0" dirty="0" smtClean="0"/>
              <a:t> los </a:t>
            </a:r>
            <a:r>
              <a:rPr lang="en-US" baseline="0" dirty="0" err="1" smtClean="0"/>
              <a:t>radares</a:t>
            </a:r>
            <a:r>
              <a:rPr lang="en-US" baseline="0" dirty="0" smtClean="0"/>
              <a:t> son </a:t>
            </a:r>
            <a:r>
              <a:rPr lang="en-US" baseline="0" dirty="0" err="1" smtClean="0"/>
              <a:t>más</a:t>
            </a:r>
            <a:r>
              <a:rPr lang="en-US" baseline="0" dirty="0" smtClean="0"/>
              <a:t> </a:t>
            </a:r>
            <a:r>
              <a:rPr lang="en-US" baseline="0" dirty="0" err="1" smtClean="0"/>
              <a:t>confiables</a:t>
            </a:r>
            <a:r>
              <a:rPr lang="en-US" baseline="0" dirty="0" smtClean="0"/>
              <a:t>.</a:t>
            </a:r>
          </a:p>
          <a:p>
            <a:endParaRPr lang="en-US" baseline="0" dirty="0" smtClean="0"/>
          </a:p>
          <a:p>
            <a:r>
              <a:rPr lang="en-US" baseline="0" dirty="0" err="1" smtClean="0"/>
              <a:t>Estas</a:t>
            </a:r>
            <a:r>
              <a:rPr lang="en-US" baseline="0" dirty="0" smtClean="0"/>
              <a:t> </a:t>
            </a:r>
            <a:r>
              <a:rPr lang="en-US" baseline="0" dirty="0" err="1" smtClean="0"/>
              <a:t>características</a:t>
            </a:r>
            <a:r>
              <a:rPr lang="en-US" baseline="0" dirty="0" smtClean="0"/>
              <a:t> se </a:t>
            </a:r>
            <a:r>
              <a:rPr lang="en-US" baseline="0" dirty="0" err="1" smtClean="0"/>
              <a:t>buscaron</a:t>
            </a:r>
            <a:r>
              <a:rPr lang="en-US" baseline="0" dirty="0" smtClean="0"/>
              <a:t> en los </a:t>
            </a:r>
            <a:r>
              <a:rPr lang="en-US" baseline="0" dirty="0" err="1" smtClean="0"/>
              <a:t>datos</a:t>
            </a:r>
            <a:r>
              <a:rPr lang="en-US" baseline="0" dirty="0" smtClean="0"/>
              <a:t> de la </a:t>
            </a:r>
            <a:r>
              <a:rPr lang="en-US" baseline="0" dirty="0" err="1" smtClean="0"/>
              <a:t>estación</a:t>
            </a:r>
            <a:r>
              <a:rPr lang="en-US" baseline="0" dirty="0" smtClean="0"/>
              <a:t> </a:t>
            </a:r>
            <a:r>
              <a:rPr lang="en-US" baseline="0" dirty="0" err="1" smtClean="0"/>
              <a:t>meteorológica</a:t>
            </a:r>
            <a:r>
              <a:rPr lang="en-US" baseline="0" dirty="0" smtClean="0"/>
              <a:t> de Paraná y el Radar INTA Parana en la </a:t>
            </a:r>
            <a:r>
              <a:rPr lang="en-US" baseline="0" dirty="0" err="1" smtClean="0"/>
              <a:t>provincia</a:t>
            </a:r>
            <a:r>
              <a:rPr lang="en-US" baseline="0" dirty="0" smtClean="0"/>
              <a:t> de Entre Ríos.</a:t>
            </a:r>
          </a:p>
          <a:p>
            <a:endParaRPr lang="en-US" baseline="0" dirty="0" smtClean="0"/>
          </a:p>
          <a:p>
            <a:r>
              <a:rPr lang="en-US" baseline="0" dirty="0" err="1" smtClean="0"/>
              <a:t>Cada</a:t>
            </a:r>
            <a:r>
              <a:rPr lang="en-US" baseline="0" dirty="0" smtClean="0"/>
              <a:t> </a:t>
            </a:r>
            <a:r>
              <a:rPr lang="en-US" baseline="0" dirty="0" err="1" smtClean="0"/>
              <a:t>caso</a:t>
            </a:r>
            <a:r>
              <a:rPr lang="en-US" baseline="0" dirty="0" smtClean="0"/>
              <a:t> </a:t>
            </a:r>
            <a:r>
              <a:rPr lang="en-US" baseline="0" dirty="0" err="1" smtClean="0"/>
              <a:t>corresponde</a:t>
            </a:r>
            <a:r>
              <a:rPr lang="en-US" baseline="0" dirty="0" smtClean="0"/>
              <a:t> a un </a:t>
            </a:r>
            <a:r>
              <a:rPr lang="en-US" baseline="0" dirty="0" err="1" smtClean="0"/>
              <a:t>período</a:t>
            </a:r>
            <a:r>
              <a:rPr lang="en-US" baseline="0" dirty="0" smtClean="0"/>
              <a:t> de 24 </a:t>
            </a:r>
            <a:r>
              <a:rPr lang="en-US" baseline="0" dirty="0" err="1" smtClean="0"/>
              <a:t>horas</a:t>
            </a:r>
            <a:r>
              <a:rPr lang="en-US" baseline="0" dirty="0" smtClean="0"/>
              <a:t> </a:t>
            </a:r>
            <a:r>
              <a:rPr lang="en-US" baseline="0" dirty="0" err="1" smtClean="0"/>
              <a:t>comenzando</a:t>
            </a:r>
            <a:r>
              <a:rPr lang="en-US" baseline="0" dirty="0" smtClean="0"/>
              <a:t> a </a:t>
            </a:r>
            <a:r>
              <a:rPr lang="en-US" baseline="0" dirty="0" err="1" smtClean="0"/>
              <a:t>las</a:t>
            </a:r>
            <a:r>
              <a:rPr lang="en-US" baseline="0" dirty="0" smtClean="0"/>
              <a:t> 0 UTC. En </a:t>
            </a:r>
            <a:r>
              <a:rPr lang="en-US" baseline="0" dirty="0" err="1" smtClean="0"/>
              <a:t>este</a:t>
            </a:r>
            <a:r>
              <a:rPr lang="en-US" baseline="0" dirty="0" smtClean="0"/>
              <a:t> </a:t>
            </a:r>
            <a:r>
              <a:rPr lang="en-US" baseline="0" dirty="0" err="1" smtClean="0"/>
              <a:t>caso</a:t>
            </a:r>
            <a:r>
              <a:rPr lang="en-US" baseline="0" dirty="0" smtClean="0"/>
              <a:t> los </a:t>
            </a:r>
            <a:r>
              <a:rPr lang="en-US" baseline="0" dirty="0" err="1" smtClean="0"/>
              <a:t>resultados</a:t>
            </a:r>
            <a:r>
              <a:rPr lang="en-US" baseline="0" dirty="0" smtClean="0"/>
              <a:t> </a:t>
            </a:r>
            <a:r>
              <a:rPr lang="en-US" baseline="0" dirty="0" err="1" smtClean="0"/>
              <a:t>que</a:t>
            </a:r>
            <a:r>
              <a:rPr lang="en-US" baseline="0" dirty="0" smtClean="0"/>
              <a:t> </a:t>
            </a:r>
            <a:r>
              <a:rPr lang="en-US" baseline="0" dirty="0" err="1" smtClean="0"/>
              <a:t>voy</a:t>
            </a:r>
            <a:r>
              <a:rPr lang="en-US" baseline="0" dirty="0" smtClean="0"/>
              <a:t> a </a:t>
            </a:r>
            <a:r>
              <a:rPr lang="en-US" baseline="0" dirty="0" err="1" smtClean="0"/>
              <a:t>mostrar</a:t>
            </a:r>
            <a:r>
              <a:rPr lang="en-US" baseline="0" dirty="0" smtClean="0"/>
              <a:t> </a:t>
            </a:r>
            <a:r>
              <a:rPr lang="en-US" baseline="0" dirty="0" err="1" smtClean="0"/>
              <a:t>corresponden</a:t>
            </a:r>
            <a:r>
              <a:rPr lang="en-US" baseline="0" dirty="0" smtClean="0"/>
              <a:t> al </a:t>
            </a:r>
            <a:r>
              <a:rPr lang="en-US" baseline="0" dirty="0" err="1" smtClean="0"/>
              <a:t>caso</a:t>
            </a:r>
            <a:r>
              <a:rPr lang="en-US" baseline="0" dirty="0" smtClean="0"/>
              <a:t> 1 (14/01/2016).</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11</a:t>
            </a:fld>
            <a:endParaRPr lang="en-US"/>
          </a:p>
        </p:txBody>
      </p:sp>
    </p:spTree>
    <p:extLst>
      <p:ext uri="{BB962C8B-B14F-4D97-AF65-F5344CB8AC3E}">
        <p14:creationId xmlns:p14="http://schemas.microsoft.com/office/powerpoint/2010/main" val="3889698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t>
            </a:r>
            <a:r>
              <a:rPr lang="en-US" baseline="0" dirty="0" smtClean="0"/>
              <a:t>l </a:t>
            </a:r>
            <a:r>
              <a:rPr lang="en-US" baseline="0" dirty="0" err="1" smtClean="0"/>
              <a:t>Caso</a:t>
            </a:r>
            <a:r>
              <a:rPr lang="en-US" baseline="0" dirty="0" smtClean="0"/>
              <a:t> 1 </a:t>
            </a:r>
            <a:r>
              <a:rPr lang="en-US" baseline="0" dirty="0" err="1" smtClean="0"/>
              <a:t>analizado</a:t>
            </a:r>
            <a:r>
              <a:rPr lang="en-US" baseline="0" dirty="0" smtClean="0"/>
              <a:t> </a:t>
            </a:r>
            <a:r>
              <a:rPr lang="en-US" baseline="0" dirty="0" err="1" smtClean="0"/>
              <a:t>comienza</a:t>
            </a:r>
            <a:r>
              <a:rPr lang="en-US" baseline="0" dirty="0" smtClean="0"/>
              <a:t> </a:t>
            </a:r>
            <a:r>
              <a:rPr lang="en-US" baseline="0" dirty="0" err="1" smtClean="0"/>
              <a:t>las</a:t>
            </a:r>
            <a:r>
              <a:rPr lang="en-US" baseline="0" dirty="0" smtClean="0"/>
              <a:t> 0 UTC del 14 de </a:t>
            </a:r>
            <a:r>
              <a:rPr lang="en-US" baseline="0" dirty="0" err="1" smtClean="0"/>
              <a:t>enero</a:t>
            </a:r>
            <a:r>
              <a:rPr lang="en-US" baseline="0" dirty="0" smtClean="0"/>
              <a:t> y </a:t>
            </a:r>
            <a:r>
              <a:rPr lang="en-US" baseline="0" dirty="0" err="1" smtClean="0"/>
              <a:t>termina</a:t>
            </a:r>
            <a:r>
              <a:rPr lang="en-US" baseline="0" dirty="0" smtClean="0"/>
              <a:t> a </a:t>
            </a:r>
            <a:r>
              <a:rPr lang="en-US" baseline="0" dirty="0" err="1" smtClean="0"/>
              <a:t>las</a:t>
            </a:r>
            <a:r>
              <a:rPr lang="en-US" baseline="0" dirty="0" smtClean="0"/>
              <a:t> 0 UTC del 15. </a:t>
            </a:r>
          </a:p>
          <a:p>
            <a:endParaRPr lang="en-US" baseline="0" dirty="0" smtClean="0"/>
          </a:p>
          <a:p>
            <a:r>
              <a:rPr lang="en-US" baseline="0" dirty="0" smtClean="0"/>
              <a:t>En la </a:t>
            </a:r>
            <a:r>
              <a:rPr lang="en-US" baseline="0" dirty="0" err="1" smtClean="0"/>
              <a:t>Figura</a:t>
            </a:r>
            <a:r>
              <a:rPr lang="en-US" baseline="0" dirty="0" smtClean="0"/>
              <a:t> de la </a:t>
            </a:r>
            <a:r>
              <a:rPr lang="en-US" baseline="0" dirty="0" err="1" smtClean="0"/>
              <a:t>derecha</a:t>
            </a:r>
            <a:r>
              <a:rPr lang="en-US" baseline="0" dirty="0" smtClean="0"/>
              <a:t> se </a:t>
            </a:r>
            <a:r>
              <a:rPr lang="en-US" baseline="0" dirty="0" err="1" smtClean="0"/>
              <a:t>muestra</a:t>
            </a:r>
            <a:r>
              <a:rPr lang="en-US" baseline="0" dirty="0" smtClean="0"/>
              <a:t> la </a:t>
            </a:r>
            <a:r>
              <a:rPr lang="en-US" baseline="0" dirty="0" err="1" smtClean="0"/>
              <a:t>altura</a:t>
            </a:r>
            <a:r>
              <a:rPr lang="en-US" baseline="0" dirty="0" smtClean="0"/>
              <a:t> </a:t>
            </a:r>
            <a:r>
              <a:rPr lang="en-US" baseline="0" dirty="0" err="1" smtClean="0"/>
              <a:t>geopotencial</a:t>
            </a:r>
            <a:r>
              <a:rPr lang="en-US" baseline="0" dirty="0" smtClean="0"/>
              <a:t> en 1000 </a:t>
            </a:r>
            <a:r>
              <a:rPr lang="en-US" baseline="0" dirty="0" err="1" smtClean="0"/>
              <a:t>hPa</a:t>
            </a:r>
            <a:r>
              <a:rPr lang="en-US" baseline="0" dirty="0" smtClean="0"/>
              <a:t> a </a:t>
            </a:r>
            <a:r>
              <a:rPr lang="en-US" baseline="0" dirty="0" err="1" smtClean="0"/>
              <a:t>las</a:t>
            </a:r>
            <a:r>
              <a:rPr lang="en-US" baseline="0" dirty="0" smtClean="0"/>
              <a:t> 12 UTC del 14 de </a:t>
            </a:r>
            <a:r>
              <a:rPr lang="en-US" baseline="0" dirty="0" err="1" smtClean="0"/>
              <a:t>enero</a:t>
            </a:r>
            <a:r>
              <a:rPr lang="en-US" baseline="0" dirty="0" smtClean="0"/>
              <a:t>. Y a la </a:t>
            </a:r>
            <a:r>
              <a:rPr lang="en-US" baseline="0" dirty="0" err="1" smtClean="0"/>
              <a:t>izquierda</a:t>
            </a:r>
            <a:r>
              <a:rPr lang="en-US" baseline="0" dirty="0" smtClean="0"/>
              <a:t> la </a:t>
            </a:r>
            <a:r>
              <a:rPr lang="en-US" baseline="0" dirty="0" err="1" smtClean="0"/>
              <a:t>marcha</a:t>
            </a:r>
            <a:r>
              <a:rPr lang="en-US" baseline="0" dirty="0" smtClean="0"/>
              <a:t> de </a:t>
            </a:r>
            <a:r>
              <a:rPr lang="en-US" baseline="0" dirty="0" err="1" smtClean="0"/>
              <a:t>temperatura</a:t>
            </a:r>
            <a:r>
              <a:rPr lang="en-US" baseline="0" dirty="0" smtClean="0"/>
              <a:t> y </a:t>
            </a:r>
            <a:r>
              <a:rPr lang="en-US" baseline="0" dirty="0" err="1" smtClean="0"/>
              <a:t>humedad</a:t>
            </a:r>
            <a:r>
              <a:rPr lang="en-US" baseline="0" dirty="0" smtClean="0"/>
              <a:t> </a:t>
            </a:r>
            <a:r>
              <a:rPr lang="en-US" baseline="0" dirty="0" err="1" smtClean="0"/>
              <a:t>relativa</a:t>
            </a:r>
            <a:r>
              <a:rPr lang="en-US" baseline="0" dirty="0" smtClean="0"/>
              <a:t> </a:t>
            </a:r>
            <a:r>
              <a:rPr lang="en-US" baseline="0" dirty="0" err="1" smtClean="0"/>
              <a:t>para</a:t>
            </a:r>
            <a:r>
              <a:rPr lang="en-US" baseline="0" dirty="0" smtClean="0"/>
              <a:t> el </a:t>
            </a:r>
            <a:r>
              <a:rPr lang="en-US" baseline="0" dirty="0" err="1" smtClean="0"/>
              <a:t>periodo</a:t>
            </a:r>
            <a:r>
              <a:rPr lang="en-US" baseline="0" dirty="0" smtClean="0"/>
              <a:t>. El </a:t>
            </a:r>
            <a:r>
              <a:rPr lang="en-US" baseline="0" dirty="0" err="1" smtClean="0"/>
              <a:t>sobreado</a:t>
            </a:r>
            <a:r>
              <a:rPr lang="en-US" baseline="0" dirty="0" smtClean="0"/>
              <a:t> </a:t>
            </a:r>
            <a:r>
              <a:rPr lang="en-US" baseline="0" dirty="0" err="1" smtClean="0"/>
              <a:t>corresponde</a:t>
            </a:r>
            <a:r>
              <a:rPr lang="en-US" baseline="0" dirty="0" smtClean="0"/>
              <a:t> a los </a:t>
            </a:r>
            <a:r>
              <a:rPr lang="en-US" baseline="0" dirty="0" err="1" smtClean="0"/>
              <a:t>momento</a:t>
            </a:r>
            <a:r>
              <a:rPr lang="en-US" baseline="0" dirty="0" smtClean="0"/>
              <a:t> </a:t>
            </a:r>
            <a:r>
              <a:rPr lang="en-US" baseline="0" dirty="0" err="1" smtClean="0"/>
              <a:t>donde</a:t>
            </a:r>
            <a:r>
              <a:rPr lang="en-US" baseline="0" dirty="0" smtClean="0"/>
              <a:t> se </a:t>
            </a:r>
            <a:r>
              <a:rPr lang="en-US" baseline="0" dirty="0" err="1" smtClean="0"/>
              <a:t>observó</a:t>
            </a:r>
            <a:r>
              <a:rPr lang="en-US" baseline="0" dirty="0" smtClean="0"/>
              <a:t> </a:t>
            </a:r>
            <a:r>
              <a:rPr lang="en-US" baseline="0" dirty="0" err="1" smtClean="0"/>
              <a:t>nubosidad</a:t>
            </a:r>
            <a:r>
              <a:rPr lang="en-US" baseline="0" dirty="0" smtClean="0"/>
              <a:t> de </a:t>
            </a:r>
            <a:r>
              <a:rPr lang="en-US" baseline="0" dirty="0" err="1" smtClean="0"/>
              <a:t>algún</a:t>
            </a:r>
            <a:r>
              <a:rPr lang="en-US" baseline="0" dirty="0" smtClean="0"/>
              <a:t> </a:t>
            </a:r>
            <a:r>
              <a:rPr lang="en-US" baseline="0" dirty="0" err="1" smtClean="0"/>
              <a:t>tipo</a:t>
            </a:r>
            <a:r>
              <a:rPr lang="en-US" baseline="0" dirty="0" smtClean="0"/>
              <a:t>. </a:t>
            </a:r>
          </a:p>
          <a:p>
            <a:r>
              <a:rPr lang="en-US" baseline="0" dirty="0" smtClean="0"/>
              <a:t>Se </a:t>
            </a:r>
            <a:r>
              <a:rPr lang="en-US" baseline="0" dirty="0" err="1" smtClean="0"/>
              <a:t>observa</a:t>
            </a:r>
            <a:r>
              <a:rPr lang="en-US" baseline="0" dirty="0" smtClean="0"/>
              <a:t> un </a:t>
            </a:r>
            <a:r>
              <a:rPr lang="en-US" baseline="0" dirty="0" err="1" smtClean="0"/>
              <a:t>anticiclón</a:t>
            </a:r>
            <a:r>
              <a:rPr lang="en-US" baseline="0" dirty="0" smtClean="0"/>
              <a:t> con </a:t>
            </a:r>
            <a:r>
              <a:rPr lang="en-US" baseline="0" dirty="0" err="1" smtClean="0"/>
              <a:t>su</a:t>
            </a:r>
            <a:r>
              <a:rPr lang="en-US" baseline="0" dirty="0" smtClean="0"/>
              <a:t> </a:t>
            </a:r>
            <a:r>
              <a:rPr lang="en-US" baseline="0" dirty="0" err="1" smtClean="0"/>
              <a:t>centro</a:t>
            </a:r>
            <a:r>
              <a:rPr lang="en-US" baseline="0" dirty="0" smtClean="0"/>
              <a:t> en el </a:t>
            </a:r>
            <a:r>
              <a:rPr lang="en-US" baseline="0" dirty="0" err="1" smtClean="0"/>
              <a:t>oceano</a:t>
            </a:r>
            <a:r>
              <a:rPr lang="en-US" baseline="0" dirty="0" smtClean="0"/>
              <a:t> </a:t>
            </a:r>
            <a:r>
              <a:rPr lang="en-US" baseline="0" dirty="0" err="1" smtClean="0"/>
              <a:t>atlántico</a:t>
            </a:r>
            <a:r>
              <a:rPr lang="en-US" baseline="0" dirty="0" smtClean="0"/>
              <a:t> </a:t>
            </a:r>
            <a:r>
              <a:rPr lang="en-US" baseline="0" dirty="0" err="1" smtClean="0"/>
              <a:t>que</a:t>
            </a:r>
            <a:r>
              <a:rPr lang="en-US" baseline="0" dirty="0" smtClean="0"/>
              <a:t> se </a:t>
            </a:r>
            <a:r>
              <a:rPr lang="en-US" baseline="0" dirty="0" err="1" smtClean="0"/>
              <a:t>desplaza</a:t>
            </a:r>
            <a:r>
              <a:rPr lang="en-US" baseline="0" dirty="0" smtClean="0"/>
              <a:t> de </a:t>
            </a:r>
            <a:r>
              <a:rPr lang="en-US" baseline="0" dirty="0" err="1" smtClean="0"/>
              <a:t>manera</a:t>
            </a:r>
            <a:r>
              <a:rPr lang="en-US" baseline="0" dirty="0" smtClean="0"/>
              <a:t> </a:t>
            </a:r>
            <a:r>
              <a:rPr lang="en-US" baseline="0" dirty="0" err="1" smtClean="0"/>
              <a:t>lenta</a:t>
            </a:r>
            <a:r>
              <a:rPr lang="en-US" baseline="0" dirty="0" smtClean="0"/>
              <a:t> </a:t>
            </a:r>
            <a:r>
              <a:rPr lang="en-US" baseline="0" dirty="0" err="1" smtClean="0"/>
              <a:t>hacia</a:t>
            </a:r>
            <a:r>
              <a:rPr lang="en-US" baseline="0" dirty="0" smtClean="0"/>
              <a:t> NE </a:t>
            </a:r>
            <a:r>
              <a:rPr lang="en-US" baseline="0" dirty="0" err="1" smtClean="0"/>
              <a:t>durante</a:t>
            </a:r>
            <a:r>
              <a:rPr lang="en-US" baseline="0" dirty="0" smtClean="0"/>
              <a:t> el </a:t>
            </a:r>
            <a:r>
              <a:rPr lang="en-US" baseline="0" dirty="0" err="1" smtClean="0"/>
              <a:t>período</a:t>
            </a:r>
            <a:r>
              <a:rPr lang="en-US" baseline="0" dirty="0" smtClean="0"/>
              <a:t>.  </a:t>
            </a:r>
            <a:r>
              <a:rPr lang="en-US" baseline="0" dirty="0" err="1" smtClean="0"/>
              <a:t>Por</a:t>
            </a:r>
            <a:r>
              <a:rPr lang="en-US" baseline="0" dirty="0" smtClean="0"/>
              <a:t> la </a:t>
            </a:r>
            <a:r>
              <a:rPr lang="en-US" baseline="0" dirty="0" err="1" smtClean="0"/>
              <a:t>noche</a:t>
            </a:r>
            <a:r>
              <a:rPr lang="en-US" baseline="0" dirty="0" smtClean="0"/>
              <a:t> el </a:t>
            </a:r>
            <a:r>
              <a:rPr lang="en-US" baseline="0" dirty="0" err="1" smtClean="0"/>
              <a:t>viento</a:t>
            </a:r>
            <a:r>
              <a:rPr lang="en-US" baseline="0" dirty="0" smtClean="0"/>
              <a:t> en </a:t>
            </a:r>
            <a:r>
              <a:rPr lang="en-US" baseline="0" dirty="0" err="1" smtClean="0"/>
              <a:t>superficie</a:t>
            </a:r>
            <a:r>
              <a:rPr lang="en-US" baseline="0" dirty="0" smtClean="0"/>
              <a:t> </a:t>
            </a:r>
            <a:r>
              <a:rPr lang="en-US" baseline="0" dirty="0" err="1" smtClean="0"/>
              <a:t>fue</a:t>
            </a:r>
            <a:r>
              <a:rPr lang="en-US" baseline="0" dirty="0" smtClean="0"/>
              <a:t> </a:t>
            </a:r>
            <a:r>
              <a:rPr lang="en-US" baseline="0" dirty="0" err="1" smtClean="0"/>
              <a:t>leve</a:t>
            </a:r>
            <a:r>
              <a:rPr lang="en-US" baseline="0" dirty="0" smtClean="0"/>
              <a:t> (2 m/s) del E y SE. En </a:t>
            </a:r>
            <a:r>
              <a:rPr lang="en-US" baseline="0" dirty="0" err="1" smtClean="0"/>
              <a:t>las</a:t>
            </a:r>
            <a:r>
              <a:rPr lang="en-US" baseline="0" dirty="0" smtClean="0"/>
              <a:t> </a:t>
            </a:r>
            <a:r>
              <a:rPr lang="en-US" baseline="0" dirty="0" err="1" smtClean="0"/>
              <a:t>primeras</a:t>
            </a:r>
            <a:r>
              <a:rPr lang="en-US" baseline="0" dirty="0" smtClean="0"/>
              <a:t> </a:t>
            </a:r>
            <a:r>
              <a:rPr lang="en-US" baseline="0" dirty="0" err="1" smtClean="0"/>
              <a:t>horas</a:t>
            </a:r>
            <a:r>
              <a:rPr lang="en-US" baseline="0" dirty="0" smtClean="0"/>
              <a:t> de a </a:t>
            </a:r>
            <a:r>
              <a:rPr lang="en-US" baseline="0" dirty="0" err="1" smtClean="0"/>
              <a:t>noche</a:t>
            </a:r>
            <a:r>
              <a:rPr lang="en-US" baseline="0" dirty="0" smtClean="0"/>
              <a:t> se </a:t>
            </a:r>
            <a:r>
              <a:rPr lang="en-US" baseline="0" dirty="0" err="1" smtClean="0"/>
              <a:t>observaron</a:t>
            </a:r>
            <a:r>
              <a:rPr lang="en-US" baseline="0" dirty="0" smtClean="0"/>
              <a:t> </a:t>
            </a:r>
            <a:r>
              <a:rPr lang="en-US" baseline="0" dirty="0" err="1" smtClean="0"/>
              <a:t>cirrostratos</a:t>
            </a:r>
            <a:r>
              <a:rPr lang="en-US" baseline="0" dirty="0" smtClean="0"/>
              <a:t> en a </a:t>
            </a:r>
            <a:r>
              <a:rPr lang="en-US" baseline="0" dirty="0" err="1" smtClean="0"/>
              <a:t>estación</a:t>
            </a:r>
            <a:r>
              <a:rPr lang="en-US" baseline="0" dirty="0" smtClean="0"/>
              <a:t> </a:t>
            </a:r>
            <a:r>
              <a:rPr lang="en-US" baseline="0" dirty="0" err="1" smtClean="0"/>
              <a:t>meteorológica</a:t>
            </a:r>
            <a:r>
              <a:rPr lang="en-US" baseline="0" dirty="0" smtClean="0"/>
              <a:t> </a:t>
            </a:r>
            <a:r>
              <a:rPr lang="en-US" baseline="0" dirty="0" err="1" smtClean="0"/>
              <a:t>que</a:t>
            </a:r>
            <a:r>
              <a:rPr lang="en-US" baseline="0" dirty="0" smtClean="0"/>
              <a:t> no </a:t>
            </a:r>
            <a:r>
              <a:rPr lang="en-US" baseline="0" dirty="0" err="1" smtClean="0"/>
              <a:t>afectaron</a:t>
            </a:r>
            <a:r>
              <a:rPr lang="en-US" baseline="0" dirty="0" smtClean="0"/>
              <a:t> la </a:t>
            </a:r>
            <a:r>
              <a:rPr lang="en-US" baseline="0" dirty="0" err="1" smtClean="0"/>
              <a:t>marcha</a:t>
            </a:r>
            <a:r>
              <a:rPr lang="en-US" baseline="0" dirty="0" smtClean="0"/>
              <a:t> de </a:t>
            </a:r>
            <a:r>
              <a:rPr lang="en-US" baseline="0" dirty="0" err="1" smtClean="0"/>
              <a:t>temperatura</a:t>
            </a:r>
            <a:r>
              <a:rPr lang="en-US" baseline="0" dirty="0" smtClean="0"/>
              <a:t>. Durante e </a:t>
            </a:r>
            <a:r>
              <a:rPr lang="en-US" baseline="0" dirty="0" err="1" smtClean="0"/>
              <a:t>día</a:t>
            </a:r>
            <a:r>
              <a:rPr lang="en-US" baseline="0" dirty="0" smtClean="0"/>
              <a:t> el </a:t>
            </a:r>
            <a:r>
              <a:rPr lang="en-US" baseline="0" dirty="0" err="1" smtClean="0"/>
              <a:t>viento</a:t>
            </a:r>
            <a:r>
              <a:rPr lang="en-US" baseline="0" dirty="0" smtClean="0"/>
              <a:t> en </a:t>
            </a:r>
            <a:r>
              <a:rPr lang="en-US" baseline="0" dirty="0" err="1" smtClean="0"/>
              <a:t>superficie</a:t>
            </a:r>
            <a:r>
              <a:rPr lang="en-US" baseline="0" dirty="0" smtClean="0"/>
              <a:t> </a:t>
            </a:r>
            <a:r>
              <a:rPr lang="en-US" baseline="0" dirty="0" err="1" smtClean="0"/>
              <a:t>tuvo</a:t>
            </a:r>
            <a:r>
              <a:rPr lang="en-US" baseline="0" dirty="0" smtClean="0"/>
              <a:t> un </a:t>
            </a:r>
            <a:r>
              <a:rPr lang="en-US" baseline="0" dirty="0" err="1" smtClean="0"/>
              <a:t>máximo</a:t>
            </a:r>
            <a:r>
              <a:rPr lang="en-US" baseline="0" dirty="0" smtClean="0"/>
              <a:t> de 6,5 (m/s), sin </a:t>
            </a:r>
            <a:r>
              <a:rPr lang="en-US" baseline="0" dirty="0" err="1" smtClean="0"/>
              <a:t>nubosidad</a:t>
            </a:r>
            <a:r>
              <a:rPr lang="en-US" baseline="0" dirty="0" smtClean="0"/>
              <a:t> y con </a:t>
            </a:r>
            <a:r>
              <a:rPr lang="en-US" baseline="0" dirty="0" err="1" smtClean="0"/>
              <a:t>temperaturas</a:t>
            </a:r>
            <a:r>
              <a:rPr lang="en-US" baseline="0" dirty="0" smtClean="0"/>
              <a:t> </a:t>
            </a:r>
            <a:r>
              <a:rPr lang="en-US" baseline="0" dirty="0" err="1" smtClean="0"/>
              <a:t>que</a:t>
            </a:r>
            <a:r>
              <a:rPr lang="en-US" baseline="0" dirty="0" smtClean="0"/>
              <a:t> </a:t>
            </a:r>
            <a:r>
              <a:rPr lang="en-US" baseline="0" dirty="0" err="1" smtClean="0"/>
              <a:t>llegaron</a:t>
            </a:r>
            <a:r>
              <a:rPr lang="en-US" baseline="0" dirty="0" smtClean="0"/>
              <a:t> a 32,4°. El </a:t>
            </a:r>
            <a:r>
              <a:rPr lang="en-US" baseline="0" dirty="0" err="1" smtClean="0"/>
              <a:t>auento</a:t>
            </a:r>
            <a:r>
              <a:rPr lang="en-US" baseline="0" dirty="0" smtClean="0"/>
              <a:t> de la </a:t>
            </a:r>
            <a:r>
              <a:rPr lang="en-US" baseline="0" dirty="0" err="1" smtClean="0"/>
              <a:t>humedad</a:t>
            </a:r>
            <a:r>
              <a:rPr lang="en-US" baseline="0" dirty="0" smtClean="0"/>
              <a:t> </a:t>
            </a:r>
            <a:r>
              <a:rPr lang="en-US" baseline="0" dirty="0" err="1" smtClean="0"/>
              <a:t>específica</a:t>
            </a:r>
            <a:r>
              <a:rPr lang="en-US" baseline="0" dirty="0" smtClean="0"/>
              <a:t> </a:t>
            </a:r>
            <a:r>
              <a:rPr lang="en-US" baseline="0" dirty="0" err="1" smtClean="0"/>
              <a:t>conincidió</a:t>
            </a:r>
            <a:r>
              <a:rPr lang="en-US" baseline="0" dirty="0" smtClean="0"/>
              <a:t> con </a:t>
            </a:r>
            <a:r>
              <a:rPr lang="en-US" baseline="0" dirty="0" err="1" smtClean="0"/>
              <a:t>viento</a:t>
            </a:r>
            <a:r>
              <a:rPr lang="en-US" baseline="0" dirty="0" smtClean="0"/>
              <a:t> del N</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12</a:t>
            </a:fld>
            <a:endParaRPr lang="en-US"/>
          </a:p>
        </p:txBody>
      </p:sp>
    </p:spTree>
    <p:extLst>
      <p:ext uri="{BB962C8B-B14F-4D97-AF65-F5344CB8AC3E}">
        <p14:creationId xmlns:p14="http://schemas.microsoft.com/office/powerpoint/2010/main" val="2147720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a:t>
            </a:r>
            <a:r>
              <a:rPr lang="en-US" baseline="0" dirty="0" smtClean="0"/>
              <a:t> </a:t>
            </a:r>
            <a:r>
              <a:rPr lang="en-US" baseline="0" dirty="0" err="1" smtClean="0"/>
              <a:t>este</a:t>
            </a:r>
            <a:r>
              <a:rPr lang="en-US" baseline="0" dirty="0" smtClean="0"/>
              <a:t> </a:t>
            </a:r>
            <a:r>
              <a:rPr lang="en-US" baseline="0" dirty="0" err="1" smtClean="0"/>
              <a:t>gráfico</a:t>
            </a:r>
            <a:r>
              <a:rPr lang="en-US" baseline="0" dirty="0" smtClean="0"/>
              <a:t> </a:t>
            </a:r>
            <a:r>
              <a:rPr lang="en-US" baseline="0" dirty="0" err="1" smtClean="0"/>
              <a:t>semuestra</a:t>
            </a:r>
            <a:r>
              <a:rPr lang="en-US" baseline="0" dirty="0" smtClean="0"/>
              <a:t> la </a:t>
            </a:r>
            <a:r>
              <a:rPr lang="en-US" baseline="0" dirty="0" err="1" smtClean="0"/>
              <a:t>variación</a:t>
            </a:r>
            <a:r>
              <a:rPr lang="en-US" baseline="0" dirty="0" smtClean="0"/>
              <a:t> de la </a:t>
            </a:r>
            <a:r>
              <a:rPr lang="en-US" baseline="0" dirty="0" err="1" smtClean="0"/>
              <a:t>magnitud</a:t>
            </a:r>
            <a:r>
              <a:rPr lang="en-US" baseline="0" dirty="0" smtClean="0"/>
              <a:t> del </a:t>
            </a:r>
            <a:r>
              <a:rPr lang="en-US" baseline="0" dirty="0" err="1" smtClean="0"/>
              <a:t>viento</a:t>
            </a:r>
            <a:r>
              <a:rPr lang="en-US" baseline="0" dirty="0" smtClean="0"/>
              <a:t> con la </a:t>
            </a:r>
            <a:r>
              <a:rPr lang="en-US" baseline="0" dirty="0" err="1" smtClean="0"/>
              <a:t>altura</a:t>
            </a:r>
            <a:r>
              <a:rPr lang="en-US" baseline="0" dirty="0" smtClean="0"/>
              <a:t> y </a:t>
            </a:r>
            <a:r>
              <a:rPr lang="en-US" baseline="0" dirty="0" err="1" smtClean="0"/>
              <a:t>todo</a:t>
            </a:r>
            <a:r>
              <a:rPr lang="en-US" baseline="0" dirty="0" smtClean="0"/>
              <a:t> el </a:t>
            </a:r>
            <a:r>
              <a:rPr lang="en-US" baseline="0" dirty="0" err="1" smtClean="0"/>
              <a:t>teimpo</a:t>
            </a:r>
            <a:r>
              <a:rPr lang="en-US" baseline="0" dirty="0" smtClean="0"/>
              <a:t>. Durante la </a:t>
            </a:r>
            <a:r>
              <a:rPr lang="en-US" baseline="0" dirty="0" err="1" smtClean="0"/>
              <a:t>noche</a:t>
            </a:r>
            <a:r>
              <a:rPr lang="en-US" baseline="0" dirty="0" smtClean="0"/>
              <a:t> se </a:t>
            </a:r>
            <a:r>
              <a:rPr lang="en-US" baseline="0" dirty="0" err="1" smtClean="0"/>
              <a:t>observa</a:t>
            </a:r>
            <a:r>
              <a:rPr lang="en-US" baseline="0" dirty="0" smtClean="0"/>
              <a:t> un </a:t>
            </a:r>
            <a:r>
              <a:rPr lang="en-US" baseline="0" dirty="0" err="1" smtClean="0"/>
              <a:t>máximo</a:t>
            </a:r>
            <a:r>
              <a:rPr lang="en-US" baseline="0" dirty="0" smtClean="0"/>
              <a:t> </a:t>
            </a:r>
            <a:r>
              <a:rPr lang="en-US" baseline="0" dirty="0" err="1" smtClean="0"/>
              <a:t>que</a:t>
            </a:r>
            <a:r>
              <a:rPr lang="en-US" baseline="0" dirty="0" smtClean="0"/>
              <a:t> </a:t>
            </a:r>
            <a:r>
              <a:rPr lang="en-US" baseline="0" dirty="0" err="1" smtClean="0"/>
              <a:t>persiste</a:t>
            </a:r>
            <a:r>
              <a:rPr lang="en-US" baseline="0" dirty="0" smtClean="0"/>
              <a:t> </a:t>
            </a:r>
            <a:r>
              <a:rPr lang="en-US" baseline="0" dirty="0" err="1" smtClean="0"/>
              <a:t>durante</a:t>
            </a:r>
            <a:r>
              <a:rPr lang="en-US" baseline="0" dirty="0" smtClean="0"/>
              <a:t> </a:t>
            </a:r>
            <a:r>
              <a:rPr lang="en-US" baseline="0" dirty="0" err="1" smtClean="0"/>
              <a:t>varias</a:t>
            </a:r>
            <a:r>
              <a:rPr lang="en-US" baseline="0" dirty="0" smtClean="0"/>
              <a:t> </a:t>
            </a:r>
            <a:r>
              <a:rPr lang="en-US" baseline="0" dirty="0" err="1" smtClean="0"/>
              <a:t>horas</a:t>
            </a:r>
            <a:r>
              <a:rPr lang="en-US" baseline="0" dirty="0" smtClean="0"/>
              <a:t> y </a:t>
            </a:r>
            <a:r>
              <a:rPr lang="en-US" baseline="0" dirty="0" err="1" smtClean="0"/>
              <a:t>es</a:t>
            </a:r>
            <a:r>
              <a:rPr lang="en-US" baseline="0" dirty="0" smtClean="0"/>
              <a:t> </a:t>
            </a:r>
            <a:r>
              <a:rPr lang="en-US" baseline="0" dirty="0" err="1" smtClean="0"/>
              <a:t>particularmente</a:t>
            </a:r>
            <a:r>
              <a:rPr lang="en-US" baseline="0" dirty="0" smtClean="0"/>
              <a:t> </a:t>
            </a:r>
            <a:r>
              <a:rPr lang="en-US" baseline="0" dirty="0" err="1" smtClean="0"/>
              <a:t>intenso</a:t>
            </a:r>
            <a:r>
              <a:rPr lang="en-US" baseline="0" dirty="0" smtClean="0"/>
              <a:t> entre </a:t>
            </a:r>
            <a:r>
              <a:rPr lang="en-US" baseline="0" dirty="0" err="1" smtClean="0"/>
              <a:t>las</a:t>
            </a:r>
            <a:r>
              <a:rPr lang="en-US" baseline="0" dirty="0" smtClean="0"/>
              <a:t> 04 y </a:t>
            </a:r>
            <a:r>
              <a:rPr lang="en-US" baseline="0" dirty="0" err="1" smtClean="0"/>
              <a:t>las</a:t>
            </a:r>
            <a:r>
              <a:rPr lang="en-US" baseline="0" dirty="0" smtClean="0"/>
              <a:t> 10 UTC. </a:t>
            </a:r>
            <a:r>
              <a:rPr lang="en-US" baseline="0" dirty="0" err="1" smtClean="0"/>
              <a:t>Por</a:t>
            </a:r>
            <a:r>
              <a:rPr lang="en-US" baseline="0" dirty="0" smtClean="0"/>
              <a:t> </a:t>
            </a:r>
            <a:r>
              <a:rPr lang="en-US" baseline="0" dirty="0" err="1" smtClean="0"/>
              <a:t>encima</a:t>
            </a:r>
            <a:r>
              <a:rPr lang="en-US" baseline="0" dirty="0" smtClean="0"/>
              <a:t> no hay </a:t>
            </a:r>
            <a:r>
              <a:rPr lang="en-US" baseline="0" dirty="0" err="1" smtClean="0"/>
              <a:t>datos</a:t>
            </a:r>
            <a:r>
              <a:rPr lang="en-US" baseline="0" dirty="0" smtClean="0"/>
              <a:t> </a:t>
            </a:r>
            <a:r>
              <a:rPr lang="en-US" baseline="0" dirty="0" err="1" smtClean="0"/>
              <a:t>suficientes</a:t>
            </a:r>
            <a:r>
              <a:rPr lang="en-US" baseline="0" dirty="0" smtClean="0"/>
              <a:t> y los </a:t>
            </a:r>
            <a:r>
              <a:rPr lang="en-US" baseline="0" dirty="0" err="1" smtClean="0"/>
              <a:t>errores</a:t>
            </a:r>
            <a:r>
              <a:rPr lang="en-US" baseline="0" dirty="0" smtClean="0"/>
              <a:t> son </a:t>
            </a:r>
            <a:r>
              <a:rPr lang="en-US" baseline="0" dirty="0" err="1" smtClean="0"/>
              <a:t>importantes</a:t>
            </a:r>
            <a:r>
              <a:rPr lang="en-US" baseline="0" dirty="0" smtClean="0"/>
              <a:t>. Durante el </a:t>
            </a:r>
            <a:r>
              <a:rPr lang="en-US" baseline="0" dirty="0" err="1" smtClean="0"/>
              <a:t>día</a:t>
            </a:r>
            <a:r>
              <a:rPr lang="en-US" baseline="0" dirty="0" smtClean="0"/>
              <a:t> los </a:t>
            </a:r>
            <a:r>
              <a:rPr lang="en-US" baseline="0" dirty="0" err="1" smtClean="0"/>
              <a:t>perfiles</a:t>
            </a:r>
            <a:r>
              <a:rPr lang="en-US" baseline="0" dirty="0" smtClean="0"/>
              <a:t> </a:t>
            </a:r>
            <a:r>
              <a:rPr lang="en-US" baseline="0" dirty="0" err="1" smtClean="0"/>
              <a:t>superan</a:t>
            </a:r>
            <a:r>
              <a:rPr lang="en-US" baseline="0" dirty="0" smtClean="0"/>
              <a:t> los 2000 m en </a:t>
            </a:r>
            <a:r>
              <a:rPr lang="en-US" baseline="0" dirty="0" err="1" smtClean="0"/>
              <a:t>algunos</a:t>
            </a:r>
            <a:r>
              <a:rPr lang="en-US" baseline="0" dirty="0" smtClean="0"/>
              <a:t> </a:t>
            </a:r>
            <a:r>
              <a:rPr lang="en-US" baseline="0" dirty="0" err="1" smtClean="0"/>
              <a:t>casos</a:t>
            </a:r>
            <a:r>
              <a:rPr lang="en-US" baseline="0" dirty="0" smtClean="0"/>
              <a:t> </a:t>
            </a:r>
            <a:r>
              <a:rPr lang="en-US" baseline="0" dirty="0" err="1" smtClean="0"/>
              <a:t>aunque</a:t>
            </a:r>
            <a:r>
              <a:rPr lang="en-US" baseline="0" dirty="0" smtClean="0"/>
              <a:t> hay </a:t>
            </a:r>
            <a:r>
              <a:rPr lang="en-US" baseline="0" dirty="0" err="1" smtClean="0"/>
              <a:t>algunos</a:t>
            </a:r>
            <a:r>
              <a:rPr lang="en-US" baseline="0" dirty="0" smtClean="0"/>
              <a:t> </a:t>
            </a:r>
            <a:r>
              <a:rPr lang="en-US" baseline="0" dirty="0" err="1" smtClean="0"/>
              <a:t>problemas</a:t>
            </a:r>
            <a:r>
              <a:rPr lang="en-US" baseline="0" dirty="0" smtClean="0"/>
              <a:t> con la </a:t>
            </a:r>
            <a:r>
              <a:rPr lang="en-US" baseline="0" dirty="0" err="1" smtClean="0"/>
              <a:t>estación</a:t>
            </a:r>
            <a:r>
              <a:rPr lang="en-US" baseline="0" dirty="0" smtClean="0"/>
              <a:t> en </a:t>
            </a:r>
            <a:r>
              <a:rPr lang="en-US" baseline="0" dirty="0" err="1" smtClean="0"/>
              <a:t>niveles</a:t>
            </a:r>
            <a:r>
              <a:rPr lang="en-US" baseline="0" dirty="0" smtClean="0"/>
              <a:t> </a:t>
            </a:r>
            <a:r>
              <a:rPr lang="en-US" baseline="0" dirty="0" err="1" smtClean="0"/>
              <a:t>bajos</a:t>
            </a:r>
            <a:r>
              <a:rPr lang="en-US" baseline="0" dirty="0" smtClean="0"/>
              <a:t>. Se </a:t>
            </a:r>
            <a:r>
              <a:rPr lang="en-US" baseline="0" dirty="0" err="1" smtClean="0"/>
              <a:t>observa</a:t>
            </a:r>
            <a:r>
              <a:rPr lang="en-US" baseline="0" dirty="0" smtClean="0"/>
              <a:t> </a:t>
            </a:r>
            <a:r>
              <a:rPr lang="en-US" baseline="0" dirty="0" err="1" smtClean="0"/>
              <a:t>viento</a:t>
            </a:r>
            <a:r>
              <a:rPr lang="en-US" baseline="0" dirty="0" smtClean="0"/>
              <a:t> de </a:t>
            </a:r>
            <a:r>
              <a:rPr lang="en-US" baseline="0" dirty="0" err="1" smtClean="0"/>
              <a:t>menor</a:t>
            </a:r>
            <a:r>
              <a:rPr lang="en-US" baseline="0" dirty="0" smtClean="0"/>
              <a:t> </a:t>
            </a:r>
            <a:r>
              <a:rPr lang="en-US" baseline="0" dirty="0" err="1" smtClean="0"/>
              <a:t>magnitud</a:t>
            </a:r>
            <a:r>
              <a:rPr lang="en-US" baseline="0" dirty="0" smtClean="0"/>
              <a:t> y </a:t>
            </a:r>
            <a:r>
              <a:rPr lang="en-US" baseline="0" dirty="0" err="1" smtClean="0"/>
              <a:t>aproximadamente</a:t>
            </a:r>
            <a:r>
              <a:rPr lang="en-US" baseline="0" dirty="0" smtClean="0"/>
              <a:t> </a:t>
            </a:r>
            <a:r>
              <a:rPr lang="en-US" baseline="0" dirty="0" err="1" smtClean="0"/>
              <a:t>constante</a:t>
            </a:r>
            <a:r>
              <a:rPr lang="en-US" baseline="0" dirty="0" smtClean="0"/>
              <a:t> con la </a:t>
            </a:r>
            <a:r>
              <a:rPr lang="en-US" baseline="0" dirty="0" err="1" smtClean="0"/>
              <a:t>altura</a:t>
            </a:r>
            <a:r>
              <a:rPr lang="en-US" baseline="0" dirty="0" smtClean="0"/>
              <a:t>. </a:t>
            </a:r>
          </a:p>
          <a:p>
            <a:endParaRPr lang="en-US" baseline="0" dirty="0" smtClean="0"/>
          </a:p>
          <a:p>
            <a:r>
              <a:rPr lang="en-US" baseline="0" dirty="0" smtClean="0"/>
              <a:t>Si </a:t>
            </a:r>
            <a:r>
              <a:rPr lang="en-US" baseline="0" dirty="0" err="1" smtClean="0"/>
              <a:t>observamos</a:t>
            </a:r>
            <a:r>
              <a:rPr lang="en-US" baseline="0" dirty="0" smtClean="0"/>
              <a:t> los </a:t>
            </a:r>
            <a:r>
              <a:rPr lang="en-US" baseline="0" dirty="0" err="1" smtClean="0"/>
              <a:t>perfiles</a:t>
            </a:r>
            <a:r>
              <a:rPr lang="en-US" baseline="0" dirty="0" smtClean="0"/>
              <a:t> de dos </a:t>
            </a:r>
            <a:r>
              <a:rPr lang="en-US" baseline="0" dirty="0" err="1" smtClean="0"/>
              <a:t>momentos</a:t>
            </a:r>
            <a:r>
              <a:rPr lang="en-US" baseline="0" dirty="0" smtClean="0"/>
              <a:t> a </a:t>
            </a:r>
            <a:r>
              <a:rPr lang="en-US" baseline="0" dirty="0" err="1" smtClean="0"/>
              <a:t>las</a:t>
            </a:r>
            <a:r>
              <a:rPr lang="en-US" baseline="0" dirty="0" smtClean="0"/>
              <a:t> 06 y a </a:t>
            </a:r>
            <a:r>
              <a:rPr lang="en-US" baseline="0" dirty="0" err="1" smtClean="0"/>
              <a:t>las</a:t>
            </a:r>
            <a:r>
              <a:rPr lang="en-US" baseline="0" dirty="0" smtClean="0"/>
              <a:t> 17… </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13</a:t>
            </a:fld>
            <a:endParaRPr lang="en-US"/>
          </a:p>
        </p:txBody>
      </p:sp>
    </p:spTree>
    <p:extLst>
      <p:ext uri="{BB962C8B-B14F-4D97-AF65-F5344CB8AC3E}">
        <p14:creationId xmlns:p14="http://schemas.microsoft.com/office/powerpoint/2010/main" val="194811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Podemos</a:t>
            </a:r>
            <a:r>
              <a:rPr lang="en-US" dirty="0" smtClean="0"/>
              <a:t> </a:t>
            </a:r>
            <a:r>
              <a:rPr lang="en-US" dirty="0" err="1" smtClean="0"/>
              <a:t>analizar</a:t>
            </a:r>
            <a:r>
              <a:rPr lang="en-US" dirty="0" smtClean="0"/>
              <a:t> en </a:t>
            </a:r>
            <a:r>
              <a:rPr lang="en-US" dirty="0" err="1" smtClean="0"/>
              <a:t>detalle</a:t>
            </a:r>
            <a:r>
              <a:rPr lang="en-US" dirty="0" smtClean="0"/>
              <a:t> la</a:t>
            </a:r>
            <a:r>
              <a:rPr lang="en-US" baseline="0" dirty="0" smtClean="0"/>
              <a:t> forma de los </a:t>
            </a:r>
            <a:r>
              <a:rPr lang="en-US" baseline="0" dirty="0" err="1" smtClean="0"/>
              <a:t>perfiles</a:t>
            </a:r>
            <a:r>
              <a:rPr lang="en-US" baseline="0" dirty="0" smtClean="0"/>
              <a:t>. </a:t>
            </a:r>
          </a:p>
          <a:p>
            <a:endParaRPr lang="en-US" baseline="0" dirty="0" smtClean="0"/>
          </a:p>
          <a:p>
            <a:r>
              <a:rPr lang="en-US" baseline="0" dirty="0" smtClean="0"/>
              <a:t>El </a:t>
            </a:r>
            <a:r>
              <a:rPr lang="en-US" baseline="0" dirty="0" err="1" smtClean="0"/>
              <a:t>perfil</a:t>
            </a:r>
            <a:r>
              <a:rPr lang="en-US" baseline="0" dirty="0" smtClean="0"/>
              <a:t> </a:t>
            </a:r>
            <a:r>
              <a:rPr lang="en-US" baseline="0" dirty="0" err="1" smtClean="0"/>
              <a:t>diruno</a:t>
            </a:r>
            <a:r>
              <a:rPr lang="en-US" baseline="0" dirty="0" smtClean="0"/>
              <a:t> </a:t>
            </a:r>
            <a:r>
              <a:rPr lang="en-US" baseline="0" dirty="0" err="1" smtClean="0"/>
              <a:t>es</a:t>
            </a:r>
            <a:r>
              <a:rPr lang="en-US" baseline="0" dirty="0" smtClean="0"/>
              <a:t> </a:t>
            </a:r>
            <a:r>
              <a:rPr lang="en-US" baseline="0" dirty="0" err="1" smtClean="0"/>
              <a:t>casi</a:t>
            </a:r>
            <a:r>
              <a:rPr lang="en-US" baseline="0" dirty="0" smtClean="0"/>
              <a:t> </a:t>
            </a:r>
            <a:r>
              <a:rPr lang="en-US" baseline="0" dirty="0" err="1" smtClean="0"/>
              <a:t>constante</a:t>
            </a:r>
            <a:r>
              <a:rPr lang="en-US" baseline="0" dirty="0" smtClean="0"/>
              <a:t> con </a:t>
            </a:r>
            <a:r>
              <a:rPr lang="en-US" baseline="0" dirty="0" err="1" smtClean="0"/>
              <a:t>una</a:t>
            </a:r>
            <a:r>
              <a:rPr lang="en-US" baseline="0" dirty="0" smtClean="0"/>
              <a:t> </a:t>
            </a:r>
            <a:r>
              <a:rPr lang="en-US" baseline="0" dirty="0" err="1" smtClean="0"/>
              <a:t>variación</a:t>
            </a:r>
            <a:r>
              <a:rPr lang="en-US" baseline="0" dirty="0" smtClean="0"/>
              <a:t> de 2 m/s con la </a:t>
            </a:r>
            <a:r>
              <a:rPr lang="en-US" baseline="0" dirty="0" err="1" smtClean="0"/>
              <a:t>altura</a:t>
            </a:r>
            <a:r>
              <a:rPr lang="en-US" baseline="0" dirty="0" smtClean="0"/>
              <a:t>, </a:t>
            </a:r>
            <a:r>
              <a:rPr lang="en-US" baseline="0" dirty="0" err="1" smtClean="0"/>
              <a:t>mientras</a:t>
            </a:r>
            <a:r>
              <a:rPr lang="en-US" baseline="0" dirty="0" smtClean="0"/>
              <a:t> </a:t>
            </a:r>
            <a:r>
              <a:rPr lang="en-US" baseline="0" dirty="0" err="1" smtClean="0"/>
              <a:t>que</a:t>
            </a:r>
            <a:r>
              <a:rPr lang="en-US" baseline="0" dirty="0" smtClean="0"/>
              <a:t> el </a:t>
            </a:r>
            <a:r>
              <a:rPr lang="en-US" baseline="0" dirty="0" err="1" smtClean="0"/>
              <a:t>perfil</a:t>
            </a:r>
            <a:r>
              <a:rPr lang="en-US" baseline="0" dirty="0" smtClean="0"/>
              <a:t> </a:t>
            </a:r>
            <a:r>
              <a:rPr lang="en-US" baseline="0" dirty="0" err="1" smtClean="0"/>
              <a:t>nocturno</a:t>
            </a:r>
            <a:r>
              <a:rPr lang="en-US" baseline="0" dirty="0" smtClean="0"/>
              <a:t> </a:t>
            </a:r>
            <a:r>
              <a:rPr lang="en-US" baseline="0" dirty="0" err="1" smtClean="0"/>
              <a:t>tiene</a:t>
            </a:r>
            <a:r>
              <a:rPr lang="en-US" baseline="0" dirty="0" smtClean="0"/>
              <a:t> un </a:t>
            </a:r>
            <a:r>
              <a:rPr lang="en-US" baseline="0" dirty="0" err="1" smtClean="0"/>
              <a:t>máximo</a:t>
            </a:r>
            <a:r>
              <a:rPr lang="en-US" baseline="0" dirty="0" smtClean="0"/>
              <a:t> en 300 m de </a:t>
            </a:r>
            <a:r>
              <a:rPr lang="en-US" baseline="0" dirty="0" err="1" smtClean="0"/>
              <a:t>casi</a:t>
            </a:r>
            <a:r>
              <a:rPr lang="en-US" baseline="0" dirty="0" smtClean="0"/>
              <a:t> 16 m/s y </a:t>
            </a:r>
            <a:r>
              <a:rPr lang="en-US" baseline="0" dirty="0" err="1" smtClean="0"/>
              <a:t>presenta</a:t>
            </a:r>
            <a:r>
              <a:rPr lang="en-US" baseline="0" dirty="0" smtClean="0"/>
              <a:t> la </a:t>
            </a:r>
            <a:r>
              <a:rPr lang="en-US" baseline="0" dirty="0" err="1" smtClean="0"/>
              <a:t>característica</a:t>
            </a:r>
            <a:r>
              <a:rPr lang="en-US" baseline="0" dirty="0" smtClean="0"/>
              <a:t> forma de “</a:t>
            </a:r>
            <a:r>
              <a:rPr lang="en-US" baseline="0" dirty="0" err="1" smtClean="0"/>
              <a:t>naríz</a:t>
            </a:r>
            <a:r>
              <a:rPr lang="en-US" baseline="0" dirty="0" smtClean="0"/>
              <a:t>” </a:t>
            </a:r>
            <a:r>
              <a:rPr lang="en-US" baseline="0" dirty="0" err="1" smtClean="0"/>
              <a:t>típica</a:t>
            </a:r>
            <a:r>
              <a:rPr lang="en-US" baseline="0" dirty="0" smtClean="0"/>
              <a:t> del LLJ. </a:t>
            </a:r>
            <a:r>
              <a:rPr lang="en-US" baseline="0" dirty="0" err="1" smtClean="0"/>
              <a:t>Es</a:t>
            </a:r>
            <a:r>
              <a:rPr lang="en-US" baseline="0" dirty="0" smtClean="0"/>
              <a:t> </a:t>
            </a:r>
            <a:r>
              <a:rPr lang="en-US" baseline="0" dirty="0" err="1" smtClean="0"/>
              <a:t>interesante</a:t>
            </a:r>
            <a:r>
              <a:rPr lang="en-US" baseline="0" dirty="0" smtClean="0"/>
              <a:t> </a:t>
            </a:r>
            <a:r>
              <a:rPr lang="en-US" baseline="0" dirty="0" err="1" smtClean="0"/>
              <a:t>ver</a:t>
            </a:r>
            <a:r>
              <a:rPr lang="en-US" baseline="0" dirty="0" smtClean="0"/>
              <a:t> </a:t>
            </a:r>
            <a:r>
              <a:rPr lang="en-US" baseline="0" dirty="0" err="1" smtClean="0"/>
              <a:t>como</a:t>
            </a:r>
            <a:r>
              <a:rPr lang="en-US" baseline="0" dirty="0" smtClean="0"/>
              <a:t> en </a:t>
            </a:r>
            <a:r>
              <a:rPr lang="en-US" baseline="0" dirty="0" err="1" smtClean="0"/>
              <a:t>altura</a:t>
            </a:r>
            <a:r>
              <a:rPr lang="en-US" baseline="0" dirty="0" smtClean="0"/>
              <a:t> </a:t>
            </a:r>
            <a:r>
              <a:rPr lang="en-US" baseline="0" dirty="0" err="1" smtClean="0"/>
              <a:t>ese</a:t>
            </a:r>
            <a:r>
              <a:rPr lang="en-US" baseline="0" dirty="0" smtClean="0"/>
              <a:t> </a:t>
            </a:r>
            <a:r>
              <a:rPr lang="en-US" baseline="0" dirty="0" err="1" smtClean="0"/>
              <a:t>perfil</a:t>
            </a:r>
            <a:r>
              <a:rPr lang="en-US" baseline="0" dirty="0" smtClean="0"/>
              <a:t> se </a:t>
            </a:r>
            <a:r>
              <a:rPr lang="en-US" baseline="0" dirty="0" err="1" smtClean="0"/>
              <a:t>asemeja</a:t>
            </a:r>
            <a:r>
              <a:rPr lang="en-US" baseline="0" dirty="0" smtClean="0"/>
              <a:t> al </a:t>
            </a:r>
            <a:r>
              <a:rPr lang="en-US" baseline="0" dirty="0" err="1" smtClean="0"/>
              <a:t>perfil</a:t>
            </a:r>
            <a:r>
              <a:rPr lang="en-US" baseline="0" dirty="0" smtClean="0"/>
              <a:t> del </a:t>
            </a:r>
            <a:r>
              <a:rPr lang="en-US" baseline="0" dirty="0" err="1" smtClean="0"/>
              <a:t>día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14</a:t>
            </a:fld>
            <a:endParaRPr lang="en-US"/>
          </a:p>
        </p:txBody>
      </p:sp>
    </p:spTree>
    <p:extLst>
      <p:ext uri="{BB962C8B-B14F-4D97-AF65-F5344CB8AC3E}">
        <p14:creationId xmlns:p14="http://schemas.microsoft.com/office/powerpoint/2010/main" val="1649459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También</a:t>
            </a:r>
            <a:r>
              <a:rPr lang="en-US" dirty="0" smtClean="0"/>
              <a:t> </a:t>
            </a:r>
            <a:r>
              <a:rPr lang="en-US" dirty="0" err="1" smtClean="0"/>
              <a:t>es</a:t>
            </a:r>
            <a:r>
              <a:rPr lang="en-US" dirty="0" smtClean="0"/>
              <a:t> </a:t>
            </a:r>
            <a:r>
              <a:rPr lang="en-US" dirty="0" err="1" smtClean="0"/>
              <a:t>posible</a:t>
            </a:r>
            <a:r>
              <a:rPr lang="en-US" dirty="0" smtClean="0"/>
              <a:t> </a:t>
            </a:r>
            <a:r>
              <a:rPr lang="en-US" dirty="0" err="1" smtClean="0"/>
              <a:t>observar</a:t>
            </a:r>
            <a:r>
              <a:rPr lang="en-US" dirty="0" smtClean="0"/>
              <a:t> </a:t>
            </a:r>
            <a:r>
              <a:rPr lang="en-US" dirty="0" err="1" smtClean="0"/>
              <a:t>como</a:t>
            </a:r>
            <a:r>
              <a:rPr lang="en-US" dirty="0" smtClean="0"/>
              <a:t> </a:t>
            </a:r>
            <a:r>
              <a:rPr lang="en-US" dirty="0" err="1" smtClean="0"/>
              <a:t>varía</a:t>
            </a:r>
            <a:r>
              <a:rPr lang="en-US" dirty="0" smtClean="0"/>
              <a:t> la </a:t>
            </a:r>
            <a:r>
              <a:rPr lang="en-US" dirty="0" err="1" smtClean="0"/>
              <a:t>dirección</a:t>
            </a:r>
            <a:r>
              <a:rPr lang="en-US" dirty="0" smtClean="0"/>
              <a:t> del </a:t>
            </a:r>
            <a:r>
              <a:rPr lang="en-US" dirty="0" err="1" smtClean="0"/>
              <a:t>viento</a:t>
            </a:r>
            <a:r>
              <a:rPr lang="en-US" dirty="0" smtClean="0"/>
              <a:t> en </a:t>
            </a:r>
            <a:r>
              <a:rPr lang="en-US" dirty="0" err="1" smtClean="0"/>
              <a:t>función</a:t>
            </a:r>
            <a:r>
              <a:rPr lang="en-US" dirty="0" smtClean="0"/>
              <a:t> de la </a:t>
            </a:r>
            <a:r>
              <a:rPr lang="en-US" dirty="0" err="1" smtClean="0"/>
              <a:t>altura</a:t>
            </a:r>
            <a:r>
              <a:rPr lang="en-US" dirty="0" smtClean="0"/>
              <a:t> y el </a:t>
            </a:r>
            <a:r>
              <a:rPr lang="en-US" dirty="0" err="1" smtClean="0"/>
              <a:t>tiempo</a:t>
            </a:r>
            <a:r>
              <a:rPr lang="en-US" dirty="0" smtClean="0"/>
              <a:t>. Las </a:t>
            </a:r>
            <a:r>
              <a:rPr lang="en-US" dirty="0" err="1" smtClean="0"/>
              <a:t>fechas</a:t>
            </a:r>
            <a:r>
              <a:rPr lang="en-US" dirty="0" smtClean="0"/>
              <a:t> </a:t>
            </a:r>
            <a:r>
              <a:rPr lang="en-US" dirty="0" err="1" smtClean="0"/>
              <a:t>indican</a:t>
            </a:r>
            <a:r>
              <a:rPr lang="en-US" dirty="0" smtClean="0"/>
              <a:t> la </a:t>
            </a:r>
            <a:r>
              <a:rPr lang="en-US" dirty="0" err="1" smtClean="0"/>
              <a:t>dirección</a:t>
            </a:r>
            <a:r>
              <a:rPr lang="en-US" dirty="0" smtClean="0"/>
              <a:t> </a:t>
            </a:r>
            <a:r>
              <a:rPr lang="en-US" dirty="0" err="1" smtClean="0"/>
              <a:t>desde</a:t>
            </a:r>
            <a:r>
              <a:rPr lang="en-US" dirty="0" smtClean="0"/>
              <a:t> </a:t>
            </a:r>
            <a:r>
              <a:rPr lang="en-US" dirty="0" err="1" smtClean="0"/>
              <a:t>donde</a:t>
            </a:r>
            <a:r>
              <a:rPr lang="en-US" dirty="0" smtClean="0"/>
              <a:t> </a:t>
            </a:r>
            <a:r>
              <a:rPr lang="en-US" dirty="0" err="1" smtClean="0"/>
              <a:t>viene</a:t>
            </a:r>
            <a:r>
              <a:rPr lang="en-US" dirty="0" smtClean="0"/>
              <a:t> el</a:t>
            </a:r>
            <a:r>
              <a:rPr lang="en-US" baseline="0" dirty="0" smtClean="0"/>
              <a:t> </a:t>
            </a:r>
            <a:r>
              <a:rPr lang="en-US" baseline="0" dirty="0" err="1" smtClean="0"/>
              <a:t>viento</a:t>
            </a:r>
            <a:r>
              <a:rPr lang="en-US" baseline="0" dirty="0" smtClean="0"/>
              <a:t>. Se </a:t>
            </a:r>
            <a:r>
              <a:rPr lang="en-US" baseline="0" dirty="0" err="1" smtClean="0"/>
              <a:t>ve</a:t>
            </a:r>
            <a:r>
              <a:rPr lang="en-US" baseline="0" dirty="0" smtClean="0"/>
              <a:t> la </a:t>
            </a:r>
            <a:r>
              <a:rPr lang="en-US" baseline="0" dirty="0" err="1" smtClean="0"/>
              <a:t>rotación</a:t>
            </a:r>
            <a:r>
              <a:rPr lang="en-US" baseline="0" dirty="0" smtClean="0"/>
              <a:t> del </a:t>
            </a:r>
            <a:r>
              <a:rPr lang="en-US" baseline="0" dirty="0" err="1" smtClean="0"/>
              <a:t>viento</a:t>
            </a:r>
            <a:r>
              <a:rPr lang="en-US" baseline="0" dirty="0" smtClean="0"/>
              <a:t> con la </a:t>
            </a:r>
            <a:r>
              <a:rPr lang="en-US" baseline="0" dirty="0" err="1" smtClean="0"/>
              <a:t>altura</a:t>
            </a:r>
            <a:r>
              <a:rPr lang="en-US" baseline="0" dirty="0" smtClean="0"/>
              <a:t> y </a:t>
            </a:r>
            <a:r>
              <a:rPr lang="en-US" baseline="0" dirty="0" err="1" smtClean="0"/>
              <a:t>como</a:t>
            </a:r>
            <a:r>
              <a:rPr lang="en-US" baseline="0" dirty="0" smtClean="0"/>
              <a:t> cambia entre  la </a:t>
            </a:r>
            <a:r>
              <a:rPr lang="en-US" baseline="0" dirty="0" err="1" smtClean="0"/>
              <a:t>noche</a:t>
            </a:r>
            <a:r>
              <a:rPr lang="en-US" baseline="0" dirty="0" smtClean="0"/>
              <a:t> del E y SE y </a:t>
            </a:r>
            <a:r>
              <a:rPr lang="en-US" baseline="0" dirty="0" err="1" smtClean="0"/>
              <a:t>durante</a:t>
            </a:r>
            <a:r>
              <a:rPr lang="en-US" baseline="0" dirty="0" smtClean="0"/>
              <a:t> el </a:t>
            </a:r>
            <a:r>
              <a:rPr lang="en-US" baseline="0" dirty="0" err="1" smtClean="0"/>
              <a:t>día</a:t>
            </a:r>
            <a:r>
              <a:rPr lang="en-US" baseline="0" dirty="0" smtClean="0"/>
              <a:t> con </a:t>
            </a:r>
            <a:r>
              <a:rPr lang="en-US" baseline="0" dirty="0" err="1" smtClean="0"/>
              <a:t>una</a:t>
            </a:r>
            <a:r>
              <a:rPr lang="en-US" baseline="0" dirty="0" smtClean="0"/>
              <a:t> </a:t>
            </a:r>
            <a:r>
              <a:rPr lang="en-US" baseline="0" dirty="0" err="1" smtClean="0"/>
              <a:t>importante</a:t>
            </a:r>
            <a:r>
              <a:rPr lang="en-US" baseline="0" dirty="0" smtClean="0"/>
              <a:t> </a:t>
            </a:r>
            <a:r>
              <a:rPr lang="en-US" baseline="0" dirty="0" err="1" smtClean="0"/>
              <a:t>componente</a:t>
            </a:r>
            <a:r>
              <a:rPr lang="en-US" baseline="0" dirty="0" smtClean="0"/>
              <a:t> del N y NE.</a:t>
            </a:r>
          </a:p>
          <a:p>
            <a:endParaRPr lang="en-US" baseline="0" dirty="0" smtClean="0"/>
          </a:p>
          <a:p>
            <a:r>
              <a:rPr lang="en-US" baseline="0" dirty="0" smtClean="0"/>
              <a:t>Si </a:t>
            </a:r>
            <a:r>
              <a:rPr lang="en-US" baseline="0" dirty="0" err="1" smtClean="0"/>
              <a:t>observamos</a:t>
            </a:r>
            <a:r>
              <a:rPr lang="en-US" baseline="0" dirty="0" smtClean="0"/>
              <a:t> la </a:t>
            </a:r>
            <a:r>
              <a:rPr lang="en-US" baseline="0" dirty="0" err="1" smtClean="0"/>
              <a:t>rotación</a:t>
            </a:r>
            <a:r>
              <a:rPr lang="en-US" baseline="0" dirty="0" smtClean="0"/>
              <a:t> del </a:t>
            </a:r>
            <a:r>
              <a:rPr lang="en-US" baseline="0" dirty="0" err="1" smtClean="0"/>
              <a:t>viento</a:t>
            </a:r>
            <a:r>
              <a:rPr lang="en-US" baseline="0" dirty="0" smtClean="0"/>
              <a:t> a lo largo del </a:t>
            </a:r>
            <a:r>
              <a:rPr lang="en-US" baseline="0" dirty="0" err="1" smtClean="0"/>
              <a:t>tiempo</a:t>
            </a:r>
            <a:r>
              <a:rPr lang="en-US" baseline="0" dirty="0" smtClean="0"/>
              <a:t> en </a:t>
            </a:r>
            <a:r>
              <a:rPr lang="en-US" baseline="0" dirty="0" err="1" smtClean="0"/>
              <a:t>distintos</a:t>
            </a:r>
            <a:r>
              <a:rPr lang="en-US" baseline="0" dirty="0" smtClean="0"/>
              <a:t> </a:t>
            </a:r>
            <a:r>
              <a:rPr lang="en-US" baseline="0" dirty="0" err="1" smtClean="0"/>
              <a:t>niveles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15</a:t>
            </a:fld>
            <a:endParaRPr lang="en-US"/>
          </a:p>
        </p:txBody>
      </p:sp>
    </p:spTree>
    <p:extLst>
      <p:ext uri="{BB962C8B-B14F-4D97-AF65-F5344CB8AC3E}">
        <p14:creationId xmlns:p14="http://schemas.microsoft.com/office/powerpoint/2010/main" val="3439452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Podemos</a:t>
            </a:r>
            <a:r>
              <a:rPr lang="en-US" dirty="0" smtClean="0"/>
              <a:t> </a:t>
            </a:r>
            <a:r>
              <a:rPr lang="en-US" dirty="0" err="1" smtClean="0"/>
              <a:t>analizar</a:t>
            </a:r>
            <a:r>
              <a:rPr lang="en-US" dirty="0" smtClean="0"/>
              <a:t> el </a:t>
            </a:r>
            <a:r>
              <a:rPr lang="en-US" dirty="0" err="1" smtClean="0"/>
              <a:t>efecto</a:t>
            </a:r>
            <a:r>
              <a:rPr lang="en-US" dirty="0" smtClean="0"/>
              <a:t> de la </a:t>
            </a:r>
            <a:r>
              <a:rPr lang="en-US" dirty="0" err="1" smtClean="0"/>
              <a:t>oscilación</a:t>
            </a:r>
            <a:r>
              <a:rPr lang="en-US" dirty="0" smtClean="0"/>
              <a:t> </a:t>
            </a:r>
            <a:r>
              <a:rPr lang="en-US" dirty="0" err="1" smtClean="0"/>
              <a:t>inercial</a:t>
            </a:r>
            <a:r>
              <a:rPr lang="en-US" dirty="0" smtClean="0"/>
              <a:t>.</a:t>
            </a:r>
            <a:r>
              <a:rPr lang="en-US" baseline="0" dirty="0" smtClean="0"/>
              <a:t> </a:t>
            </a:r>
          </a:p>
          <a:p>
            <a:endParaRPr lang="en-US" baseline="0" dirty="0" smtClean="0"/>
          </a:p>
          <a:p>
            <a:r>
              <a:rPr lang="en-US" baseline="0" dirty="0" smtClean="0"/>
              <a:t>La </a:t>
            </a:r>
            <a:r>
              <a:rPr lang="en-US" baseline="0" dirty="0" err="1" smtClean="0"/>
              <a:t>oscilación</a:t>
            </a:r>
            <a:r>
              <a:rPr lang="en-US" baseline="0" dirty="0" smtClean="0"/>
              <a:t> </a:t>
            </a:r>
            <a:r>
              <a:rPr lang="en-US" baseline="0" dirty="0" err="1" smtClean="0"/>
              <a:t>inercial</a:t>
            </a:r>
            <a:r>
              <a:rPr lang="en-US" baseline="0" dirty="0" smtClean="0"/>
              <a:t> </a:t>
            </a:r>
            <a:r>
              <a:rPr lang="en-US" baseline="0" dirty="0" err="1" smtClean="0"/>
              <a:t>ocurre</a:t>
            </a:r>
            <a:r>
              <a:rPr lang="en-US" baseline="0" dirty="0" smtClean="0"/>
              <a:t> </a:t>
            </a:r>
            <a:r>
              <a:rPr lang="en-US" baseline="0" dirty="0" err="1" smtClean="0"/>
              <a:t>cuando</a:t>
            </a:r>
            <a:r>
              <a:rPr lang="en-US" baseline="0" dirty="0" smtClean="0"/>
              <a:t> </a:t>
            </a:r>
            <a:r>
              <a:rPr lang="en-US" baseline="0" dirty="0" err="1" smtClean="0"/>
              <a:t>luego</a:t>
            </a:r>
            <a:r>
              <a:rPr lang="en-US" baseline="0" dirty="0" smtClean="0"/>
              <a:t> </a:t>
            </a:r>
            <a:r>
              <a:rPr lang="en-US" baseline="0" dirty="0" err="1" smtClean="0"/>
              <a:t>luego</a:t>
            </a:r>
            <a:r>
              <a:rPr lang="en-US" baseline="0" dirty="0" smtClean="0"/>
              <a:t> del </a:t>
            </a:r>
            <a:r>
              <a:rPr lang="en-US" baseline="0" dirty="0" err="1" smtClean="0"/>
              <a:t>atardecer</a:t>
            </a:r>
            <a:r>
              <a:rPr lang="en-US" baseline="0" dirty="0" smtClean="0"/>
              <a:t>  se </a:t>
            </a:r>
            <a:r>
              <a:rPr lang="en-US" baseline="0" dirty="0" err="1" smtClean="0"/>
              <a:t>inhibe</a:t>
            </a:r>
            <a:r>
              <a:rPr lang="en-US" baseline="0" dirty="0" smtClean="0"/>
              <a:t> la </a:t>
            </a:r>
            <a:r>
              <a:rPr lang="en-US" baseline="0" dirty="0" err="1" smtClean="0"/>
              <a:t>turbulencia</a:t>
            </a:r>
            <a:r>
              <a:rPr lang="en-US" baseline="0" dirty="0" smtClean="0"/>
              <a:t> y el </a:t>
            </a:r>
            <a:r>
              <a:rPr lang="en-US" baseline="0" dirty="0" err="1" smtClean="0"/>
              <a:t>viento</a:t>
            </a:r>
            <a:r>
              <a:rPr lang="en-US" baseline="0" dirty="0" smtClean="0"/>
              <a:t> </a:t>
            </a:r>
            <a:r>
              <a:rPr lang="en-US" baseline="0" dirty="0" err="1" smtClean="0"/>
              <a:t>tiende</a:t>
            </a:r>
            <a:r>
              <a:rPr lang="en-US" baseline="0" dirty="0" smtClean="0"/>
              <a:t> a </a:t>
            </a:r>
            <a:r>
              <a:rPr lang="en-US" baseline="0" dirty="0" err="1" smtClean="0"/>
              <a:t>acelerarce</a:t>
            </a:r>
            <a:r>
              <a:rPr lang="en-US" baseline="0" dirty="0" smtClean="0"/>
              <a:t> </a:t>
            </a:r>
            <a:r>
              <a:rPr lang="en-US" baseline="0" dirty="0" err="1" smtClean="0"/>
              <a:t>para</a:t>
            </a:r>
            <a:r>
              <a:rPr lang="en-US" baseline="0" dirty="0" smtClean="0"/>
              <a:t> </a:t>
            </a:r>
            <a:r>
              <a:rPr lang="en-US" baseline="0" dirty="0" err="1" smtClean="0"/>
              <a:t>alcansar</a:t>
            </a:r>
            <a:r>
              <a:rPr lang="en-US" baseline="0" dirty="0" smtClean="0"/>
              <a:t> el </a:t>
            </a:r>
            <a:r>
              <a:rPr lang="en-US" baseline="0" dirty="0" err="1" smtClean="0"/>
              <a:t>equilibrio</a:t>
            </a:r>
            <a:r>
              <a:rPr lang="en-US" baseline="0" dirty="0" smtClean="0"/>
              <a:t> </a:t>
            </a:r>
            <a:r>
              <a:rPr lang="en-US" baseline="0" dirty="0" err="1" smtClean="0"/>
              <a:t>geostrófico</a:t>
            </a:r>
            <a:r>
              <a:rPr lang="en-US" baseline="0" dirty="0" smtClean="0"/>
              <a:t>, sin embargo a </a:t>
            </a:r>
            <a:r>
              <a:rPr lang="en-US" baseline="0" dirty="0" err="1" smtClean="0"/>
              <a:t>fuerza</a:t>
            </a:r>
            <a:r>
              <a:rPr lang="en-US" baseline="0" dirty="0" smtClean="0"/>
              <a:t> de </a:t>
            </a:r>
            <a:r>
              <a:rPr lang="en-US" baseline="0" dirty="0" err="1" smtClean="0"/>
              <a:t>coriolis</a:t>
            </a:r>
            <a:r>
              <a:rPr lang="en-US" baseline="0" dirty="0" smtClean="0"/>
              <a:t> genera </a:t>
            </a:r>
            <a:r>
              <a:rPr lang="en-US" baseline="0" dirty="0" err="1" smtClean="0"/>
              <a:t>una</a:t>
            </a:r>
            <a:r>
              <a:rPr lang="en-US" baseline="0" dirty="0" smtClean="0"/>
              <a:t> </a:t>
            </a:r>
            <a:r>
              <a:rPr lang="en-US" baseline="0" dirty="0" err="1" smtClean="0"/>
              <a:t>oscilación</a:t>
            </a:r>
            <a:r>
              <a:rPr lang="en-US" baseline="0" dirty="0" smtClean="0"/>
              <a:t> </a:t>
            </a:r>
            <a:r>
              <a:rPr lang="en-US" baseline="0" dirty="0" err="1" smtClean="0"/>
              <a:t>que</a:t>
            </a:r>
            <a:r>
              <a:rPr lang="en-US" baseline="0" dirty="0" smtClean="0"/>
              <a:t> se </a:t>
            </a:r>
            <a:r>
              <a:rPr lang="en-US" baseline="0" dirty="0" err="1" smtClean="0"/>
              <a:t>ve</a:t>
            </a:r>
            <a:r>
              <a:rPr lang="en-US" baseline="0" dirty="0" smtClean="0"/>
              <a:t> </a:t>
            </a:r>
            <a:r>
              <a:rPr lang="en-US" baseline="0" dirty="0" err="1" smtClean="0"/>
              <a:t>como</a:t>
            </a:r>
            <a:r>
              <a:rPr lang="en-US" baseline="0" dirty="0" smtClean="0"/>
              <a:t> </a:t>
            </a:r>
            <a:r>
              <a:rPr lang="en-US" baseline="0" dirty="0" err="1" smtClean="0"/>
              <a:t>una</a:t>
            </a:r>
            <a:r>
              <a:rPr lang="en-US" baseline="0" dirty="0" smtClean="0"/>
              <a:t> </a:t>
            </a:r>
            <a:r>
              <a:rPr lang="en-US" baseline="0" dirty="0" err="1" smtClean="0"/>
              <a:t>rotación</a:t>
            </a:r>
            <a:r>
              <a:rPr lang="en-US" baseline="0" dirty="0" smtClean="0"/>
              <a:t> </a:t>
            </a:r>
            <a:r>
              <a:rPr lang="en-US" baseline="0" dirty="0" err="1" smtClean="0"/>
              <a:t>antioraria</a:t>
            </a:r>
            <a:r>
              <a:rPr lang="en-US" baseline="0" dirty="0" smtClean="0"/>
              <a:t> del </a:t>
            </a:r>
            <a:r>
              <a:rPr lang="en-US" baseline="0" dirty="0" err="1" smtClean="0"/>
              <a:t>viento</a:t>
            </a:r>
            <a:r>
              <a:rPr lang="en-US" baseline="0" dirty="0" smtClean="0"/>
              <a:t>. </a:t>
            </a:r>
          </a:p>
          <a:p>
            <a:endParaRPr lang="en-US" baseline="0" dirty="0" smtClean="0"/>
          </a:p>
          <a:p>
            <a:r>
              <a:rPr lang="en-US" baseline="0" dirty="0" smtClean="0"/>
              <a:t>En el primer </a:t>
            </a:r>
            <a:r>
              <a:rPr lang="en-US" baseline="0" dirty="0" err="1" smtClean="0"/>
              <a:t>nivel</a:t>
            </a:r>
            <a:r>
              <a:rPr lang="en-US" baseline="0" dirty="0" smtClean="0"/>
              <a:t> </a:t>
            </a:r>
            <a:r>
              <a:rPr lang="en-US" baseline="0" dirty="0" err="1" smtClean="0"/>
              <a:t>correspondiente</a:t>
            </a:r>
            <a:r>
              <a:rPr lang="en-US" baseline="0" dirty="0" smtClean="0"/>
              <a:t> a los </a:t>
            </a:r>
            <a:r>
              <a:rPr lang="en-US" baseline="0" dirty="0" err="1" smtClean="0"/>
              <a:t>datos</a:t>
            </a:r>
            <a:r>
              <a:rPr lang="en-US" baseline="0" dirty="0" smtClean="0"/>
              <a:t> de la </a:t>
            </a:r>
            <a:r>
              <a:rPr lang="en-US" baseline="0" dirty="0" err="1" smtClean="0"/>
              <a:t>estación</a:t>
            </a:r>
            <a:r>
              <a:rPr lang="en-US" baseline="0" dirty="0" smtClean="0"/>
              <a:t>, no se </a:t>
            </a:r>
            <a:r>
              <a:rPr lang="en-US" baseline="0" dirty="0" err="1" smtClean="0"/>
              <a:t>observa</a:t>
            </a:r>
            <a:r>
              <a:rPr lang="en-US" baseline="0" dirty="0" smtClean="0"/>
              <a:t> un </a:t>
            </a:r>
            <a:r>
              <a:rPr lang="en-US" baseline="0" dirty="0" err="1" smtClean="0"/>
              <a:t>patrón</a:t>
            </a:r>
            <a:r>
              <a:rPr lang="en-US" baseline="0" dirty="0" smtClean="0"/>
              <a:t> </a:t>
            </a:r>
            <a:r>
              <a:rPr lang="en-US" baseline="0" dirty="0" err="1" smtClean="0"/>
              <a:t>claro</a:t>
            </a:r>
            <a:r>
              <a:rPr lang="en-US" baseline="0" dirty="0" smtClean="0"/>
              <a:t>. </a:t>
            </a:r>
            <a:r>
              <a:rPr lang="es-ES" baseline="0" dirty="0" smtClean="0"/>
              <a:t>Si bien los datos de superficie no muestran una </a:t>
            </a:r>
            <a:r>
              <a:rPr lang="es-ES" baseline="0" dirty="0" err="1" smtClean="0"/>
              <a:t>hodografa</a:t>
            </a:r>
            <a:r>
              <a:rPr lang="es-ES" baseline="0" dirty="0" smtClean="0"/>
              <a:t> con forma circular o de elipse, si se ve que hay mas viento durante el </a:t>
            </a:r>
            <a:r>
              <a:rPr lang="es-ES" baseline="0" dirty="0" err="1" smtClean="0"/>
              <a:t>dia</a:t>
            </a:r>
            <a:r>
              <a:rPr lang="es-ES" baseline="0" dirty="0" smtClean="0"/>
              <a:t> que durante la noche lo cual esta en concordancia con el modelo de Van de </a:t>
            </a:r>
            <a:r>
              <a:rPr lang="es-ES" baseline="0" dirty="0" err="1" smtClean="0"/>
              <a:t>Weil</a:t>
            </a:r>
            <a:r>
              <a:rPr lang="es-ES" baseline="0" dirty="0" smtClean="0"/>
              <a:t>. </a:t>
            </a:r>
            <a:r>
              <a:rPr lang="en-US" baseline="0" dirty="0" smtClean="0"/>
              <a:t>Sin </a:t>
            </a:r>
            <a:r>
              <a:rPr lang="en-US" baseline="0" dirty="0" smtClean="0"/>
              <a:t>embargo en los </a:t>
            </a:r>
            <a:r>
              <a:rPr lang="en-US" baseline="0" dirty="0" err="1" smtClean="0"/>
              <a:t>niveles</a:t>
            </a:r>
            <a:r>
              <a:rPr lang="en-US" baseline="0" dirty="0" smtClean="0"/>
              <a:t> </a:t>
            </a:r>
            <a:r>
              <a:rPr lang="en-US" baseline="0" dirty="0" err="1" smtClean="0"/>
              <a:t>siguients</a:t>
            </a:r>
            <a:r>
              <a:rPr lang="en-US" baseline="0" dirty="0" smtClean="0"/>
              <a:t> se </a:t>
            </a:r>
            <a:r>
              <a:rPr lang="en-US" baseline="0" dirty="0" err="1" smtClean="0"/>
              <a:t>puede</a:t>
            </a:r>
            <a:r>
              <a:rPr lang="en-US" baseline="0" dirty="0" smtClean="0"/>
              <a:t> </a:t>
            </a:r>
            <a:r>
              <a:rPr lang="en-US" baseline="0" dirty="0" err="1" smtClean="0"/>
              <a:t>ver</a:t>
            </a:r>
            <a:r>
              <a:rPr lang="en-US" baseline="0" dirty="0" smtClean="0"/>
              <a:t> </a:t>
            </a:r>
            <a:r>
              <a:rPr lang="en-US" baseline="0" dirty="0" err="1" smtClean="0"/>
              <a:t>claramente</a:t>
            </a:r>
            <a:r>
              <a:rPr lang="en-US" baseline="0" dirty="0" smtClean="0"/>
              <a:t> la </a:t>
            </a:r>
            <a:r>
              <a:rPr lang="en-US" baseline="0" dirty="0" err="1" smtClean="0"/>
              <a:t>rotación</a:t>
            </a:r>
            <a:r>
              <a:rPr lang="en-US" baseline="0" dirty="0" smtClean="0"/>
              <a:t> del </a:t>
            </a:r>
            <a:r>
              <a:rPr lang="en-US" baseline="0" dirty="0" err="1" smtClean="0"/>
              <a:t>viento</a:t>
            </a:r>
            <a:r>
              <a:rPr lang="en-US" baseline="0" dirty="0" smtClean="0"/>
              <a:t> en </a:t>
            </a:r>
            <a:r>
              <a:rPr lang="en-US" baseline="0" dirty="0" err="1" smtClean="0"/>
              <a:t>sentido</a:t>
            </a:r>
            <a:r>
              <a:rPr lang="en-US" baseline="0" dirty="0" smtClean="0"/>
              <a:t> </a:t>
            </a:r>
            <a:r>
              <a:rPr lang="en-US" baseline="0" dirty="0" err="1" smtClean="0"/>
              <a:t>antihorario</a:t>
            </a:r>
            <a:r>
              <a:rPr lang="en-US" baseline="0" dirty="0" smtClean="0"/>
              <a:t> y la </a:t>
            </a:r>
            <a:r>
              <a:rPr lang="en-US" baseline="0" dirty="0" err="1" smtClean="0"/>
              <a:t>típica</a:t>
            </a:r>
            <a:r>
              <a:rPr lang="en-US" baseline="0" dirty="0" smtClean="0"/>
              <a:t> forma de </a:t>
            </a:r>
            <a:r>
              <a:rPr lang="en-US" baseline="0" dirty="0" err="1" smtClean="0"/>
              <a:t>herradura</a:t>
            </a:r>
            <a:r>
              <a:rPr lang="en-US" baseline="0" dirty="0" smtClean="0"/>
              <a:t>. </a:t>
            </a:r>
            <a:r>
              <a:rPr lang="en-US" baseline="0" dirty="0" err="1" smtClean="0"/>
              <a:t>Es</a:t>
            </a:r>
            <a:r>
              <a:rPr lang="en-US" baseline="0" dirty="0" smtClean="0"/>
              <a:t> </a:t>
            </a:r>
            <a:r>
              <a:rPr lang="en-US" baseline="0" dirty="0" err="1" smtClean="0"/>
              <a:t>importante</a:t>
            </a:r>
            <a:r>
              <a:rPr lang="en-US" baseline="0" dirty="0" smtClean="0"/>
              <a:t> </a:t>
            </a:r>
            <a:r>
              <a:rPr lang="en-US" baseline="0" dirty="0" err="1" smtClean="0"/>
              <a:t>notar</a:t>
            </a:r>
            <a:r>
              <a:rPr lang="en-US" baseline="0" dirty="0" smtClean="0"/>
              <a:t> </a:t>
            </a:r>
            <a:r>
              <a:rPr lang="en-US" baseline="0" dirty="0" err="1" smtClean="0"/>
              <a:t>que</a:t>
            </a:r>
            <a:r>
              <a:rPr lang="en-US" baseline="0" dirty="0" smtClean="0"/>
              <a:t> </a:t>
            </a:r>
            <a:r>
              <a:rPr lang="en-US" baseline="0" dirty="0" err="1" smtClean="0"/>
              <a:t>luego</a:t>
            </a:r>
            <a:r>
              <a:rPr lang="en-US" baseline="0" dirty="0" smtClean="0"/>
              <a:t> del </a:t>
            </a:r>
            <a:r>
              <a:rPr lang="en-US" baseline="0" dirty="0" err="1" smtClean="0"/>
              <a:t>amancer</a:t>
            </a:r>
            <a:r>
              <a:rPr lang="en-US" baseline="0" dirty="0" smtClean="0"/>
              <a:t> </a:t>
            </a:r>
            <a:r>
              <a:rPr lang="en-US" baseline="0" dirty="0" err="1" smtClean="0"/>
              <a:t>otros</a:t>
            </a:r>
            <a:r>
              <a:rPr lang="en-US" baseline="0" dirty="0" smtClean="0"/>
              <a:t> </a:t>
            </a:r>
            <a:r>
              <a:rPr lang="en-US" baseline="0" dirty="0" err="1" smtClean="0"/>
              <a:t>procesos</a:t>
            </a:r>
            <a:r>
              <a:rPr lang="en-US" baseline="0" dirty="0" smtClean="0"/>
              <a:t> </a:t>
            </a:r>
            <a:r>
              <a:rPr lang="en-US" baseline="0" dirty="0" err="1" smtClean="0"/>
              <a:t>dominan</a:t>
            </a:r>
            <a:r>
              <a:rPr lang="en-US" baseline="0" dirty="0" smtClean="0"/>
              <a:t> </a:t>
            </a:r>
            <a:r>
              <a:rPr lang="en-US" baseline="0" dirty="0" err="1" smtClean="0"/>
              <a:t>por</a:t>
            </a:r>
            <a:r>
              <a:rPr lang="en-US" baseline="0" dirty="0" smtClean="0"/>
              <a:t> lo </a:t>
            </a:r>
            <a:r>
              <a:rPr lang="en-US" baseline="0" dirty="0" err="1" smtClean="0"/>
              <a:t>que</a:t>
            </a:r>
            <a:r>
              <a:rPr lang="en-US" baseline="0" dirty="0" smtClean="0"/>
              <a:t> no </a:t>
            </a:r>
            <a:r>
              <a:rPr lang="en-US" baseline="0" dirty="0" err="1" smtClean="0"/>
              <a:t>es</a:t>
            </a:r>
            <a:r>
              <a:rPr lang="en-US" baseline="0" dirty="0" smtClean="0"/>
              <a:t> </a:t>
            </a:r>
            <a:r>
              <a:rPr lang="en-US" baseline="0" dirty="0" err="1" smtClean="0"/>
              <a:t>esperable</a:t>
            </a:r>
            <a:r>
              <a:rPr lang="en-US" baseline="0" dirty="0" smtClean="0"/>
              <a:t> </a:t>
            </a:r>
            <a:r>
              <a:rPr lang="en-US" baseline="0" dirty="0" err="1" smtClean="0"/>
              <a:t>ver</a:t>
            </a:r>
            <a:r>
              <a:rPr lang="en-US" baseline="0" dirty="0" smtClean="0"/>
              <a:t> </a:t>
            </a:r>
            <a:r>
              <a:rPr lang="en-US" baseline="0" dirty="0" err="1" smtClean="0"/>
              <a:t>ese</a:t>
            </a:r>
            <a:r>
              <a:rPr lang="en-US" baseline="0" dirty="0" smtClean="0"/>
              <a:t> </a:t>
            </a:r>
            <a:r>
              <a:rPr lang="en-US" baseline="0" dirty="0" err="1" smtClean="0"/>
              <a:t>comportamiento</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16</a:t>
            </a:fld>
            <a:endParaRPr lang="en-US"/>
          </a:p>
        </p:txBody>
      </p:sp>
    </p:spTree>
    <p:extLst>
      <p:ext uri="{BB962C8B-B14F-4D97-AF65-F5344CB8AC3E}">
        <p14:creationId xmlns:p14="http://schemas.microsoft.com/office/powerpoint/2010/main" val="2749027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 </a:t>
            </a:r>
            <a:r>
              <a:rPr lang="en-US" dirty="0" err="1" smtClean="0"/>
              <a:t>analizaron</a:t>
            </a:r>
            <a:r>
              <a:rPr lang="en-US" dirty="0" smtClean="0"/>
              <a:t> </a:t>
            </a:r>
            <a:r>
              <a:rPr lang="en-US" dirty="0" err="1" smtClean="0"/>
              <a:t>algunas</a:t>
            </a:r>
            <a:r>
              <a:rPr lang="en-US" dirty="0" smtClean="0"/>
              <a:t> </a:t>
            </a:r>
            <a:r>
              <a:rPr lang="en-US" dirty="0" err="1" smtClean="0"/>
              <a:t>características</a:t>
            </a:r>
            <a:r>
              <a:rPr lang="en-US" dirty="0" smtClean="0"/>
              <a:t> de la </a:t>
            </a:r>
            <a:r>
              <a:rPr lang="en-US" dirty="0" err="1" smtClean="0"/>
              <a:t>capa</a:t>
            </a:r>
            <a:r>
              <a:rPr lang="en-US" dirty="0" smtClean="0"/>
              <a:t> </a:t>
            </a:r>
            <a:r>
              <a:rPr lang="en-US" dirty="0" err="1" smtClean="0"/>
              <a:t>límite</a:t>
            </a:r>
            <a:r>
              <a:rPr lang="en-US" baseline="0" dirty="0" smtClean="0"/>
              <a:t> </a:t>
            </a:r>
            <a:r>
              <a:rPr lang="en-US" baseline="0" dirty="0" err="1" smtClean="0"/>
              <a:t>como</a:t>
            </a:r>
            <a:r>
              <a:rPr lang="en-US" baseline="0" dirty="0" smtClean="0"/>
              <a:t> la </a:t>
            </a:r>
            <a:r>
              <a:rPr lang="en-US" baseline="0" dirty="0" err="1" smtClean="0"/>
              <a:t>altura</a:t>
            </a:r>
            <a:r>
              <a:rPr lang="en-US" baseline="0" dirty="0" smtClean="0"/>
              <a:t> del tope. </a:t>
            </a:r>
            <a:r>
              <a:rPr lang="en-US" baseline="0" dirty="0" err="1" smtClean="0"/>
              <a:t>Esto</a:t>
            </a:r>
            <a:r>
              <a:rPr lang="en-US" baseline="0" dirty="0" smtClean="0"/>
              <a:t> se </a:t>
            </a:r>
            <a:r>
              <a:rPr lang="en-US" baseline="0" dirty="0" err="1" smtClean="0"/>
              <a:t>estimó</a:t>
            </a:r>
            <a:r>
              <a:rPr lang="en-US" baseline="0" dirty="0" smtClean="0"/>
              <a:t> de dos </a:t>
            </a:r>
            <a:r>
              <a:rPr lang="en-US" baseline="0" dirty="0" err="1" smtClean="0"/>
              <a:t>maneras</a:t>
            </a:r>
            <a:r>
              <a:rPr lang="en-US" baseline="0" dirty="0" smtClean="0"/>
              <a:t>, la </a:t>
            </a:r>
            <a:r>
              <a:rPr lang="en-US" baseline="0" dirty="0" err="1" smtClean="0"/>
              <a:t>primera</a:t>
            </a:r>
            <a:r>
              <a:rPr lang="en-US" baseline="0" dirty="0" smtClean="0"/>
              <a:t> a </a:t>
            </a:r>
            <a:r>
              <a:rPr lang="en-US" baseline="0" dirty="0" err="1" smtClean="0"/>
              <a:t>partir</a:t>
            </a:r>
            <a:r>
              <a:rPr lang="en-US" baseline="0" dirty="0" smtClean="0"/>
              <a:t> de </a:t>
            </a:r>
            <a:r>
              <a:rPr lang="en-US" baseline="0" dirty="0" err="1" smtClean="0"/>
              <a:t>las</a:t>
            </a:r>
            <a:r>
              <a:rPr lang="en-US" baseline="0" dirty="0" smtClean="0"/>
              <a:t> </a:t>
            </a:r>
            <a:r>
              <a:rPr lang="en-US" baseline="0" dirty="0" err="1" smtClean="0"/>
              <a:t>variaciones</a:t>
            </a:r>
            <a:r>
              <a:rPr lang="en-US" baseline="0" dirty="0" smtClean="0"/>
              <a:t> de la </a:t>
            </a:r>
            <a:r>
              <a:rPr lang="en-US" baseline="0" dirty="0" err="1" smtClean="0"/>
              <a:t>reflectividad</a:t>
            </a:r>
            <a:r>
              <a:rPr lang="en-US" baseline="0" dirty="0" smtClean="0"/>
              <a:t> </a:t>
            </a:r>
            <a:r>
              <a:rPr lang="en-US" baseline="0" dirty="0" err="1" smtClean="0"/>
              <a:t>medida</a:t>
            </a:r>
            <a:r>
              <a:rPr lang="en-US" baseline="0" dirty="0" smtClean="0"/>
              <a:t> </a:t>
            </a:r>
            <a:r>
              <a:rPr lang="en-US" baseline="0" dirty="0" err="1" smtClean="0"/>
              <a:t>por</a:t>
            </a:r>
            <a:r>
              <a:rPr lang="en-US" baseline="0" dirty="0" smtClean="0"/>
              <a:t> el radar y en particular </a:t>
            </a:r>
            <a:r>
              <a:rPr lang="en-US" baseline="0" dirty="0" err="1" smtClean="0"/>
              <a:t>observando</a:t>
            </a:r>
            <a:r>
              <a:rPr lang="en-US" baseline="0" dirty="0" smtClean="0"/>
              <a:t> el </a:t>
            </a:r>
            <a:r>
              <a:rPr lang="en-US" baseline="0" dirty="0" err="1" smtClean="0"/>
              <a:t>gradiente</a:t>
            </a:r>
            <a:r>
              <a:rPr lang="en-US" baseline="0" dirty="0" smtClean="0"/>
              <a:t> vertical de la </a:t>
            </a:r>
            <a:r>
              <a:rPr lang="en-US" baseline="0" dirty="0" err="1" smtClean="0"/>
              <a:t>reflectividad</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17</a:t>
            </a:fld>
            <a:endParaRPr lang="en-US"/>
          </a:p>
        </p:txBody>
      </p:sp>
    </p:spTree>
    <p:extLst>
      <p:ext uri="{BB962C8B-B14F-4D97-AF65-F5344CB8AC3E}">
        <p14:creationId xmlns:p14="http://schemas.microsoft.com/office/powerpoint/2010/main" val="3826470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 inicialmente </a:t>
            </a:r>
            <a:r>
              <a:rPr lang="es-ES" dirty="0" err="1" smtClean="0"/>
              <a:t>habia</a:t>
            </a:r>
            <a:r>
              <a:rPr lang="es-ES" dirty="0" smtClean="0"/>
              <a:t> mucha </a:t>
            </a:r>
            <a:r>
              <a:rPr lang="es-ES" dirty="0" err="1" smtClean="0"/>
              <a:t>dispersion</a:t>
            </a:r>
            <a:r>
              <a:rPr lang="es-ES" dirty="0" smtClean="0"/>
              <a:t>, pero alrededor de las 5 UTC la altura de las capas limites converge a la altura del LLJ que es similar en todos los experimentos. Esto </a:t>
            </a:r>
            <a:r>
              <a:rPr lang="es-ES" dirty="0" err="1" smtClean="0"/>
              <a:t>quiza</a:t>
            </a:r>
            <a:r>
              <a:rPr lang="es-ES" dirty="0" smtClean="0"/>
              <a:t> tenga que ver con la turbulencia inducida por el </a:t>
            </a:r>
            <a:r>
              <a:rPr lang="es-ES" dirty="0" err="1" smtClean="0"/>
              <a:t>maximo</a:t>
            </a:r>
            <a:r>
              <a:rPr lang="es-ES" dirty="0" smtClean="0"/>
              <a:t> de viento que pasa a ser importante cuando el </a:t>
            </a:r>
            <a:r>
              <a:rPr lang="es-ES" dirty="0" err="1" smtClean="0"/>
              <a:t>maximo</a:t>
            </a:r>
            <a:r>
              <a:rPr lang="es-ES" dirty="0" smtClean="0"/>
              <a:t> de viento alcanza su </a:t>
            </a:r>
            <a:r>
              <a:rPr lang="es-ES" dirty="0" err="1" smtClean="0"/>
              <a:t>maxima</a:t>
            </a:r>
            <a:r>
              <a:rPr lang="es-ES" dirty="0" smtClean="0"/>
              <a:t> intensidad.</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28</a:t>
            </a:fld>
            <a:endParaRPr lang="en-US"/>
          </a:p>
        </p:txBody>
      </p:sp>
    </p:spTree>
    <p:extLst>
      <p:ext uri="{BB962C8B-B14F-4D97-AF65-F5344CB8AC3E}">
        <p14:creationId xmlns:p14="http://schemas.microsoft.com/office/powerpoint/2010/main" val="3057109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solidFill>
                  <a:schemeClr val="bg1"/>
                </a:solidFill>
                <a:latin typeface="PT Sans" pitchFamily="34" charset="0"/>
                <a:ea typeface="PT Sans" pitchFamily="34" charset="0"/>
              </a:rPr>
              <a:t>La correlación entre las observaciones y las simulaciones es buena hasta 600 m, posiblemente debido a las diferencias observadas en la oscilación inercial.</a:t>
            </a:r>
          </a:p>
          <a:p>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30</a:t>
            </a:fld>
            <a:endParaRPr lang="en-US"/>
          </a:p>
        </p:txBody>
      </p:sp>
    </p:spTree>
    <p:extLst>
      <p:ext uri="{BB962C8B-B14F-4D97-AF65-F5344CB8AC3E}">
        <p14:creationId xmlns:p14="http://schemas.microsoft.com/office/powerpoint/2010/main" val="171449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Con el objetivo de  contribuir a la validación de modelos numéricos</a:t>
            </a:r>
            <a:r>
              <a:rPr lang="es-ES" baseline="0" dirty="0" smtClean="0"/>
              <a:t> al representar procesos de la CLP y además avanzar el uso y aprovechamiento de los datos de radar disponibles a nivel regional me propuse:</a:t>
            </a:r>
          </a:p>
          <a:p>
            <a:endParaRPr lang="es-ES" dirty="0" smtClean="0"/>
          </a:p>
          <a:p>
            <a:pPr marL="171450" indent="-171450">
              <a:buFontTx/>
              <a:buChar char="-"/>
            </a:pPr>
            <a:r>
              <a:rPr lang="es-ES" dirty="0" smtClean="0"/>
              <a:t>desarrollar una metodología para el estudio de los procesos de capa límite a partir de los datos de radar </a:t>
            </a:r>
            <a:r>
              <a:rPr lang="es-ES" dirty="0" err="1" smtClean="0"/>
              <a:t>Doppler</a:t>
            </a:r>
            <a:r>
              <a:rPr lang="es-ES" dirty="0" smtClean="0"/>
              <a:t> </a:t>
            </a:r>
          </a:p>
          <a:p>
            <a:pPr marL="171450" indent="-171450">
              <a:buFontTx/>
              <a:buChar char="-"/>
            </a:pPr>
            <a:r>
              <a:rPr lang="es-ES" dirty="0" smtClean="0"/>
              <a:t>analizar el comportamiento de tres </a:t>
            </a:r>
            <a:r>
              <a:rPr lang="es-ES" dirty="0" err="1" smtClean="0"/>
              <a:t>parametrizaciones</a:t>
            </a:r>
            <a:r>
              <a:rPr lang="es-ES" dirty="0" smtClean="0"/>
              <a:t> de CLP disponibles en el modelo </a:t>
            </a:r>
            <a:r>
              <a:rPr lang="es-ES" dirty="0" err="1" smtClean="0"/>
              <a:t>Weather</a:t>
            </a:r>
            <a:r>
              <a:rPr lang="es-ES" dirty="0" smtClean="0"/>
              <a:t> </a:t>
            </a:r>
            <a:r>
              <a:rPr lang="es-ES" dirty="0" err="1" smtClean="0"/>
              <a:t>Research</a:t>
            </a:r>
            <a:r>
              <a:rPr lang="es-ES" dirty="0" smtClean="0"/>
              <a:t> and </a:t>
            </a:r>
            <a:r>
              <a:rPr lang="es-ES" dirty="0" err="1" smtClean="0"/>
              <a:t>Forecasting</a:t>
            </a:r>
            <a:r>
              <a:rPr lang="es-ES" dirty="0" smtClean="0"/>
              <a:t> (WRF - </a:t>
            </a:r>
            <a:r>
              <a:rPr lang="es-ES" dirty="0" err="1" smtClean="0"/>
              <a:t>Skamarock</a:t>
            </a:r>
            <a:r>
              <a:rPr lang="es-ES" dirty="0" smtClean="0"/>
              <a:t> et al. (2008)) al representar algunos de los procesos presentes en uno de los casos de estudio seleccionados.</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3</a:t>
            </a:fld>
            <a:endParaRPr lang="en-US"/>
          </a:p>
        </p:txBody>
      </p:sp>
    </p:spTree>
    <p:extLst>
      <p:ext uri="{BB962C8B-B14F-4D97-AF65-F5344CB8AC3E}">
        <p14:creationId xmlns:p14="http://schemas.microsoft.com/office/powerpoint/2010/main" val="2968567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 </a:t>
            </a:r>
            <a:r>
              <a:rPr lang="en-US" dirty="0" err="1" smtClean="0"/>
              <a:t>evolución</a:t>
            </a:r>
            <a:r>
              <a:rPr lang="en-US" dirty="0" smtClean="0"/>
              <a:t> de la </a:t>
            </a:r>
            <a:r>
              <a:rPr lang="en-US" dirty="0" err="1" smtClean="0"/>
              <a:t>capa</a:t>
            </a:r>
            <a:r>
              <a:rPr lang="en-US" dirty="0" smtClean="0"/>
              <a:t> </a:t>
            </a:r>
            <a:r>
              <a:rPr lang="en-US" dirty="0" err="1" smtClean="0"/>
              <a:t>límite</a:t>
            </a:r>
            <a:r>
              <a:rPr lang="en-US" dirty="0" smtClean="0"/>
              <a:t> </a:t>
            </a:r>
            <a:r>
              <a:rPr lang="en-US" dirty="0" err="1" smtClean="0"/>
              <a:t>tiene</a:t>
            </a:r>
            <a:r>
              <a:rPr lang="en-US" dirty="0" smtClean="0"/>
              <a:t> </a:t>
            </a:r>
            <a:r>
              <a:rPr lang="en-US" dirty="0" err="1" smtClean="0"/>
              <a:t>una</a:t>
            </a:r>
            <a:r>
              <a:rPr lang="en-US" dirty="0" smtClean="0"/>
              <a:t> </a:t>
            </a:r>
            <a:r>
              <a:rPr lang="en-US" dirty="0" err="1" smtClean="0"/>
              <a:t>fuerte</a:t>
            </a:r>
            <a:r>
              <a:rPr lang="en-US" dirty="0" smtClean="0"/>
              <a:t> </a:t>
            </a:r>
            <a:r>
              <a:rPr lang="en-US" dirty="0" err="1" smtClean="0"/>
              <a:t>componente</a:t>
            </a:r>
            <a:r>
              <a:rPr lang="en-US" baseline="0" dirty="0" smtClean="0"/>
              <a:t> </a:t>
            </a:r>
            <a:r>
              <a:rPr lang="en-US" baseline="0" dirty="0" err="1" smtClean="0"/>
              <a:t>diaria</a:t>
            </a:r>
            <a:r>
              <a:rPr lang="en-US" baseline="0" dirty="0" smtClean="0"/>
              <a:t> </a:t>
            </a:r>
            <a:r>
              <a:rPr lang="en-US" baseline="0" dirty="0" err="1" smtClean="0"/>
              <a:t>ya</a:t>
            </a:r>
            <a:r>
              <a:rPr lang="en-US" baseline="0" dirty="0" smtClean="0"/>
              <a:t> </a:t>
            </a:r>
            <a:r>
              <a:rPr lang="en-US" baseline="0" dirty="0" err="1" smtClean="0"/>
              <a:t>que</a:t>
            </a:r>
            <a:r>
              <a:rPr lang="en-US" baseline="0" dirty="0" smtClean="0"/>
              <a:t> </a:t>
            </a:r>
            <a:r>
              <a:rPr lang="en-US" baseline="0" dirty="0" err="1" smtClean="0"/>
              <a:t>es</a:t>
            </a:r>
            <a:r>
              <a:rPr lang="en-US" baseline="0" dirty="0" smtClean="0"/>
              <a:t> </a:t>
            </a:r>
            <a:r>
              <a:rPr lang="en-US" baseline="0" dirty="0" err="1" smtClean="0"/>
              <a:t>influenciada</a:t>
            </a:r>
            <a:r>
              <a:rPr lang="en-US" baseline="0" dirty="0" smtClean="0"/>
              <a:t> </a:t>
            </a:r>
            <a:r>
              <a:rPr lang="en-US" baseline="0" dirty="0" err="1" smtClean="0"/>
              <a:t>por</a:t>
            </a:r>
            <a:r>
              <a:rPr lang="en-US" baseline="0" dirty="0" smtClean="0"/>
              <a:t> la </a:t>
            </a:r>
            <a:r>
              <a:rPr lang="en-US" baseline="0" dirty="0" err="1" smtClean="0"/>
              <a:t>superficie</a:t>
            </a:r>
            <a:r>
              <a:rPr lang="en-US" baseline="0" dirty="0" smtClean="0"/>
              <a:t>. </a:t>
            </a:r>
            <a:r>
              <a:rPr lang="en-US" baseline="0" dirty="0" err="1" smtClean="0"/>
              <a:t>Luego</a:t>
            </a:r>
            <a:r>
              <a:rPr lang="en-US" baseline="0" dirty="0" smtClean="0"/>
              <a:t> del </a:t>
            </a:r>
            <a:r>
              <a:rPr lang="en-US" baseline="0" dirty="0" err="1" smtClean="0"/>
              <a:t>amancer</a:t>
            </a:r>
            <a:r>
              <a:rPr lang="en-US" baseline="0" dirty="0" smtClean="0"/>
              <a:t> </a:t>
            </a:r>
            <a:r>
              <a:rPr lang="en-US" baseline="0" dirty="0" err="1" smtClean="0"/>
              <a:t>comienza</a:t>
            </a:r>
            <a:r>
              <a:rPr lang="en-US" baseline="0" dirty="0" smtClean="0"/>
              <a:t> a </a:t>
            </a:r>
            <a:r>
              <a:rPr lang="en-US" baseline="0" dirty="0" err="1" smtClean="0"/>
              <a:t>crecer</a:t>
            </a:r>
            <a:r>
              <a:rPr lang="en-US" baseline="0" dirty="0" smtClean="0"/>
              <a:t> la </a:t>
            </a:r>
            <a:r>
              <a:rPr lang="en-US" baseline="0" dirty="0" err="1" smtClean="0"/>
              <a:t>capa</a:t>
            </a:r>
            <a:r>
              <a:rPr lang="en-US" baseline="0" dirty="0" smtClean="0"/>
              <a:t> </a:t>
            </a:r>
            <a:r>
              <a:rPr lang="en-US" baseline="0" dirty="0" err="1" smtClean="0"/>
              <a:t>límite</a:t>
            </a:r>
            <a:r>
              <a:rPr lang="en-US" baseline="0" dirty="0" smtClean="0"/>
              <a:t> </a:t>
            </a:r>
            <a:r>
              <a:rPr lang="en-US" baseline="0" dirty="0" err="1" smtClean="0"/>
              <a:t>debido</a:t>
            </a:r>
            <a:r>
              <a:rPr lang="en-US" baseline="0" dirty="0" smtClean="0"/>
              <a:t> al </a:t>
            </a:r>
            <a:r>
              <a:rPr lang="en-US" baseline="0" dirty="0" err="1" smtClean="0"/>
              <a:t>calentamiento</a:t>
            </a:r>
            <a:r>
              <a:rPr lang="en-US" baseline="0" dirty="0" smtClean="0"/>
              <a:t> </a:t>
            </a:r>
            <a:r>
              <a:rPr lang="en-US" baseline="0" dirty="0" err="1" smtClean="0"/>
              <a:t>radiativo</a:t>
            </a:r>
            <a:r>
              <a:rPr lang="en-US" baseline="0" dirty="0" smtClean="0"/>
              <a:t> </a:t>
            </a:r>
            <a:r>
              <a:rPr lang="en-US" baseline="0" dirty="0" err="1" smtClean="0"/>
              <a:t>desde</a:t>
            </a:r>
            <a:r>
              <a:rPr lang="en-US" baseline="0" dirty="0" smtClean="0"/>
              <a:t> la </a:t>
            </a:r>
            <a:r>
              <a:rPr lang="en-US" baseline="0" dirty="0" err="1" smtClean="0"/>
              <a:t>superficie</a:t>
            </a:r>
            <a:r>
              <a:rPr lang="en-US" baseline="0" dirty="0" smtClean="0"/>
              <a:t> </a:t>
            </a:r>
            <a:r>
              <a:rPr lang="en-US" baseline="0" dirty="0" err="1" smtClean="0"/>
              <a:t>que</a:t>
            </a:r>
            <a:r>
              <a:rPr lang="en-US" baseline="0" dirty="0" smtClean="0"/>
              <a:t> produce </a:t>
            </a:r>
            <a:r>
              <a:rPr lang="en-US" baseline="0" dirty="0" err="1" smtClean="0"/>
              <a:t>turbulencia</a:t>
            </a:r>
            <a:r>
              <a:rPr lang="en-US" baseline="0" dirty="0" smtClean="0"/>
              <a:t> </a:t>
            </a:r>
            <a:r>
              <a:rPr lang="en-US" baseline="0" dirty="0" err="1" smtClean="0"/>
              <a:t>dando</a:t>
            </a:r>
            <a:r>
              <a:rPr lang="en-US" baseline="0" dirty="0" smtClean="0"/>
              <a:t> </a:t>
            </a:r>
            <a:r>
              <a:rPr lang="en-US" baseline="0" dirty="0" err="1" smtClean="0"/>
              <a:t>lugar</a:t>
            </a:r>
            <a:r>
              <a:rPr lang="en-US" baseline="0" dirty="0" smtClean="0"/>
              <a:t> a la </a:t>
            </a:r>
            <a:r>
              <a:rPr lang="en-US" baseline="0" dirty="0" err="1" smtClean="0"/>
              <a:t>capa</a:t>
            </a:r>
            <a:r>
              <a:rPr lang="en-US" baseline="0" dirty="0" smtClean="0"/>
              <a:t> </a:t>
            </a:r>
            <a:r>
              <a:rPr lang="en-US" baseline="0" dirty="0" err="1" smtClean="0"/>
              <a:t>mezclada</a:t>
            </a:r>
            <a:r>
              <a:rPr lang="en-US" baseline="0" dirty="0" smtClean="0"/>
              <a:t>. En </a:t>
            </a:r>
            <a:r>
              <a:rPr lang="en-US" baseline="0" dirty="0" err="1" smtClean="0"/>
              <a:t>esta</a:t>
            </a:r>
            <a:r>
              <a:rPr lang="en-US" baseline="0" dirty="0" smtClean="0"/>
              <a:t> </a:t>
            </a:r>
            <a:r>
              <a:rPr lang="en-US" baseline="0" dirty="0" err="1" smtClean="0"/>
              <a:t>capa</a:t>
            </a:r>
            <a:r>
              <a:rPr lang="en-US" baseline="0" dirty="0" smtClean="0"/>
              <a:t> </a:t>
            </a:r>
            <a:r>
              <a:rPr lang="en-US" baseline="0" dirty="0" err="1" smtClean="0"/>
              <a:t>las</a:t>
            </a:r>
            <a:r>
              <a:rPr lang="en-US" baseline="0" dirty="0" smtClean="0"/>
              <a:t> </a:t>
            </a:r>
            <a:r>
              <a:rPr lang="en-US" baseline="0" dirty="0" err="1" smtClean="0"/>
              <a:t>distintas</a:t>
            </a:r>
            <a:r>
              <a:rPr lang="en-US" baseline="0" dirty="0" smtClean="0"/>
              <a:t> variables </a:t>
            </a:r>
            <a:r>
              <a:rPr lang="en-US" baseline="0" dirty="0" err="1" smtClean="0"/>
              <a:t>atmosféricas</a:t>
            </a:r>
            <a:r>
              <a:rPr lang="en-US" baseline="0" dirty="0" smtClean="0"/>
              <a:t> </a:t>
            </a:r>
            <a:r>
              <a:rPr lang="en-US" baseline="0" dirty="0" err="1" smtClean="0"/>
              <a:t>tienen</a:t>
            </a:r>
            <a:r>
              <a:rPr lang="en-US" baseline="0" dirty="0" smtClean="0"/>
              <a:t> un </a:t>
            </a:r>
            <a:r>
              <a:rPr lang="en-US" baseline="0" dirty="0" err="1" smtClean="0"/>
              <a:t>comportamiento</a:t>
            </a:r>
            <a:r>
              <a:rPr lang="en-US" baseline="0" dirty="0" smtClean="0"/>
              <a:t> </a:t>
            </a:r>
            <a:r>
              <a:rPr lang="en-US" baseline="0" dirty="0" err="1" smtClean="0"/>
              <a:t>aproximadamente</a:t>
            </a:r>
            <a:r>
              <a:rPr lang="en-US" baseline="0" dirty="0" smtClean="0"/>
              <a:t> </a:t>
            </a:r>
            <a:r>
              <a:rPr lang="en-US" baseline="0" dirty="0" err="1" smtClean="0"/>
              <a:t>constante</a:t>
            </a:r>
            <a:r>
              <a:rPr lang="en-US" baseline="0" dirty="0" smtClean="0"/>
              <a:t> con la </a:t>
            </a:r>
            <a:r>
              <a:rPr lang="en-US" baseline="0" dirty="0" err="1" smtClean="0"/>
              <a:t>altura</a:t>
            </a:r>
            <a:r>
              <a:rPr lang="en-US" baseline="0" dirty="0" smtClean="0"/>
              <a:t>  </a:t>
            </a:r>
            <a:r>
              <a:rPr lang="es-ES" baseline="0" dirty="0" smtClean="0"/>
              <a:t>debido a la mezcla vertical. Estas condiciones  persisten a lo largo del día hasta el momento del atardecer cuando la turbulencia comienza a decaer. Durante la noche se forma la capa límite nocturna estable que es forzada por el enfriamiento </a:t>
            </a:r>
            <a:r>
              <a:rPr lang="es-ES" baseline="0" dirty="0" err="1" smtClean="0"/>
              <a:t>radiativo</a:t>
            </a:r>
            <a:r>
              <a:rPr lang="es-ES" baseline="0" dirty="0" smtClean="0"/>
              <a:t> desde superficie y se caracteriza generalmente por una inversión en el perfil de temperatura. En esta capa la turbulencia puede decaer o producirse intermitentemente. Y por encima de esta capa persisten las características de la capa mezclada por lo que toma el nombre de capa residual y pero que no forma parte de la capa límite al no estar en contacto con la superficie. Al amanecer cuando la superficie comienza a calentarse , empieza a crecer la nueva capa mezclada que orada la capa estable hasta hacerla desaparecer.</a:t>
            </a:r>
          </a:p>
          <a:p>
            <a:endParaRPr lang="es-ES" baseline="0" dirty="0" smtClean="0"/>
          </a:p>
          <a:p>
            <a:r>
              <a:rPr lang="es-ES" baseline="0" dirty="0" smtClean="0"/>
              <a:t>Entonces en esta figura podemos ver de manera </a:t>
            </a:r>
            <a:r>
              <a:rPr lang="es-ES" baseline="0" dirty="0" err="1" smtClean="0"/>
              <a:t>simplicada</a:t>
            </a:r>
            <a:r>
              <a:rPr lang="es-ES" baseline="0" dirty="0" smtClean="0"/>
              <a:t> la forma del perfil vertical de viento a lo largo del tiempo. El perfil de la hora 0 corresponde al atardecer y por lo tanto a la CM. La variación en los primeros metros se debe al efecto de la fricción que disminuye con la altura donde prima el efecto de la mezcla. Por la noche el perfil de viento tiene una mayor variación con la altura y se caracteriza por presentar un máximo de viento en niveles bajos que es denominado LLJ. Este fenómeno es muy común en nuestra región y es de suma importancia porque está asociado al transporte de propiedades en la CLP como contaminantes y humedad. </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4</a:t>
            </a:fld>
            <a:endParaRPr lang="en-US"/>
          </a:p>
        </p:txBody>
      </p:sp>
    </p:spTree>
    <p:extLst>
      <p:ext uri="{BB962C8B-B14F-4D97-AF65-F5344CB8AC3E}">
        <p14:creationId xmlns:p14="http://schemas.microsoft.com/office/powerpoint/2010/main" val="2594305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 radar de Paran
á</a:t>
            </a:r>
            <a:r>
              <a:rPr lang="en-US" baseline="0" dirty="0" smtClean="0"/>
              <a:t> </a:t>
            </a:r>
            <a:r>
              <a:rPr lang="en-US" baseline="0" dirty="0" err="1" smtClean="0"/>
              <a:t>es</a:t>
            </a:r>
            <a:r>
              <a:rPr lang="en-US" baseline="0" dirty="0" smtClean="0"/>
              <a:t> de </a:t>
            </a:r>
            <a:r>
              <a:rPr lang="en-US" baseline="0" dirty="0" err="1" smtClean="0"/>
              <a:t>doble</a:t>
            </a:r>
            <a:r>
              <a:rPr lang="en-US" baseline="0" dirty="0" smtClean="0"/>
              <a:t> </a:t>
            </a:r>
            <a:r>
              <a:rPr lang="en-US" baseline="0" dirty="0" err="1" smtClean="0"/>
              <a:t>polarización</a:t>
            </a:r>
            <a:r>
              <a:rPr lang="en-US" baseline="0" dirty="0" smtClean="0"/>
              <a:t> y opera en la </a:t>
            </a:r>
            <a:r>
              <a:rPr lang="en-US" baseline="0" dirty="0" err="1" smtClean="0"/>
              <a:t>banda</a:t>
            </a:r>
            <a:r>
              <a:rPr lang="en-US" baseline="0" dirty="0" smtClean="0"/>
              <a:t> C. La </a:t>
            </a:r>
            <a:r>
              <a:rPr lang="en-US" baseline="0" dirty="0" err="1" smtClean="0"/>
              <a:t>estrategía</a:t>
            </a:r>
            <a:r>
              <a:rPr lang="en-US" baseline="0" dirty="0" smtClean="0"/>
              <a:t> de </a:t>
            </a:r>
            <a:r>
              <a:rPr lang="en-US" baseline="0" dirty="0" err="1" smtClean="0"/>
              <a:t>escaneo</a:t>
            </a:r>
            <a:r>
              <a:rPr lang="en-US" baseline="0" dirty="0" smtClean="0"/>
              <a:t> </a:t>
            </a:r>
            <a:r>
              <a:rPr lang="en-US" baseline="0" dirty="0" err="1" smtClean="0"/>
              <a:t>es</a:t>
            </a:r>
            <a:r>
              <a:rPr lang="en-US" baseline="0" dirty="0" smtClean="0"/>
              <a:t> de </a:t>
            </a:r>
            <a:r>
              <a:rPr lang="en-US" baseline="0" dirty="0" err="1" smtClean="0"/>
              <a:t>giros</a:t>
            </a:r>
            <a:r>
              <a:rPr lang="en-US" baseline="0" dirty="0" smtClean="0"/>
              <a:t> de 360° en </a:t>
            </a:r>
            <a:r>
              <a:rPr lang="en-US" baseline="0" dirty="0" err="1" smtClean="0"/>
              <a:t>sentido</a:t>
            </a:r>
            <a:r>
              <a:rPr lang="en-US" baseline="0" dirty="0" smtClean="0"/>
              <a:t> </a:t>
            </a:r>
            <a:r>
              <a:rPr lang="en-US" baseline="0" dirty="0" err="1" smtClean="0"/>
              <a:t>azimutal</a:t>
            </a:r>
            <a:r>
              <a:rPr lang="en-US" baseline="0" dirty="0" smtClean="0"/>
              <a:t> </a:t>
            </a:r>
            <a:r>
              <a:rPr lang="en-US" baseline="0" dirty="0" err="1" smtClean="0"/>
              <a:t>que</a:t>
            </a:r>
            <a:r>
              <a:rPr lang="en-US" baseline="0" dirty="0" smtClean="0"/>
              <a:t> se </a:t>
            </a:r>
            <a:r>
              <a:rPr lang="en-US" baseline="0" dirty="0" err="1" smtClean="0"/>
              <a:t>repiten</a:t>
            </a:r>
            <a:r>
              <a:rPr lang="en-US" baseline="0" dirty="0" smtClean="0"/>
              <a:t> </a:t>
            </a:r>
            <a:r>
              <a:rPr lang="en-US" baseline="0" dirty="0" err="1" smtClean="0"/>
              <a:t>para</a:t>
            </a:r>
            <a:r>
              <a:rPr lang="en-US" baseline="0" dirty="0" smtClean="0"/>
              <a:t> 12 </a:t>
            </a:r>
            <a:r>
              <a:rPr lang="en-US" baseline="0" dirty="0" err="1" smtClean="0"/>
              <a:t>elevaciones</a:t>
            </a:r>
            <a:r>
              <a:rPr lang="en-US" baseline="0" dirty="0" smtClean="0"/>
              <a:t> </a:t>
            </a:r>
            <a:r>
              <a:rPr lang="en-US" baseline="0" dirty="0" err="1" smtClean="0"/>
              <a:t>verticales</a:t>
            </a:r>
            <a:r>
              <a:rPr lang="en-US" baseline="0" dirty="0" smtClean="0"/>
              <a:t> entre 0,5 y 15,1°. </a:t>
            </a:r>
          </a:p>
          <a:p>
            <a:endParaRPr lang="en-US" baseline="0" dirty="0" smtClean="0"/>
          </a:p>
          <a:p>
            <a:r>
              <a:rPr lang="en-US" baseline="0" dirty="0" smtClean="0"/>
              <a:t>Este radar </a:t>
            </a:r>
            <a:r>
              <a:rPr lang="en-US" baseline="0" dirty="0" err="1" smtClean="0"/>
              <a:t>mide</a:t>
            </a:r>
            <a:r>
              <a:rPr lang="en-US" baseline="0" dirty="0" smtClean="0"/>
              <a:t> </a:t>
            </a:r>
            <a:r>
              <a:rPr lang="en-US" baseline="0" dirty="0" err="1" smtClean="0"/>
              <a:t>cada</a:t>
            </a:r>
            <a:r>
              <a:rPr lang="en-US" baseline="0" dirty="0" smtClean="0"/>
              <a:t> 5 </a:t>
            </a:r>
            <a:r>
              <a:rPr lang="en-US" baseline="0" dirty="0" err="1" smtClean="0"/>
              <a:t>minutos</a:t>
            </a:r>
            <a:r>
              <a:rPr lang="en-US" baseline="0" dirty="0" smtClean="0"/>
              <a:t> en un </a:t>
            </a:r>
            <a:r>
              <a:rPr lang="en-US" baseline="0" dirty="0" err="1" smtClean="0"/>
              <a:t>rango</a:t>
            </a:r>
            <a:r>
              <a:rPr lang="en-US" baseline="0" dirty="0" smtClean="0"/>
              <a:t> de 120 y de 240 km de </a:t>
            </a:r>
            <a:r>
              <a:rPr lang="en-US" baseline="0" dirty="0" err="1" smtClean="0"/>
              <a:t>manera</a:t>
            </a:r>
            <a:r>
              <a:rPr lang="en-US" baseline="0" dirty="0" smtClean="0"/>
              <a:t> </a:t>
            </a:r>
            <a:r>
              <a:rPr lang="en-US" baseline="0" dirty="0" err="1" smtClean="0"/>
              <a:t>intercalada</a:t>
            </a:r>
            <a:r>
              <a:rPr lang="en-US" baseline="0" dirty="0" smtClean="0"/>
              <a:t>. En </a:t>
            </a:r>
            <a:r>
              <a:rPr lang="en-US" baseline="0" dirty="0" err="1" smtClean="0"/>
              <a:t>este</a:t>
            </a:r>
            <a:r>
              <a:rPr lang="en-US" baseline="0" dirty="0" smtClean="0"/>
              <a:t> </a:t>
            </a:r>
            <a:r>
              <a:rPr lang="en-US" baseline="0" dirty="0" err="1" smtClean="0"/>
              <a:t>trabajo</a:t>
            </a:r>
            <a:r>
              <a:rPr lang="en-US" baseline="0" dirty="0" smtClean="0"/>
              <a:t> se </a:t>
            </a:r>
            <a:r>
              <a:rPr lang="en-US" baseline="0" dirty="0" err="1" smtClean="0"/>
              <a:t>utilizaron</a:t>
            </a:r>
            <a:r>
              <a:rPr lang="en-US" baseline="0" dirty="0" smtClean="0"/>
              <a:t> los </a:t>
            </a:r>
            <a:r>
              <a:rPr lang="en-US" baseline="0" dirty="0" err="1" smtClean="0"/>
              <a:t>datos</a:t>
            </a:r>
            <a:r>
              <a:rPr lang="en-US" baseline="0" dirty="0" smtClean="0"/>
              <a:t> de 240km </a:t>
            </a:r>
            <a:r>
              <a:rPr lang="en-US" baseline="0" dirty="0" err="1" smtClean="0"/>
              <a:t>por</a:t>
            </a:r>
            <a:r>
              <a:rPr lang="en-US" baseline="0" dirty="0" smtClean="0"/>
              <a:t> lo </a:t>
            </a:r>
            <a:r>
              <a:rPr lang="en-US" baseline="0" dirty="0" err="1" smtClean="0"/>
              <a:t>que</a:t>
            </a:r>
            <a:r>
              <a:rPr lang="en-US" baseline="0" dirty="0" smtClean="0"/>
              <a:t> la </a:t>
            </a:r>
            <a:r>
              <a:rPr lang="en-US" baseline="0" dirty="0" err="1" smtClean="0"/>
              <a:t>resolución</a:t>
            </a:r>
            <a:r>
              <a:rPr lang="en-US" baseline="0" dirty="0" smtClean="0"/>
              <a:t> temporal </a:t>
            </a:r>
            <a:r>
              <a:rPr lang="en-US" baseline="0" dirty="0" err="1" smtClean="0"/>
              <a:t>será</a:t>
            </a:r>
            <a:r>
              <a:rPr lang="en-US" baseline="0" dirty="0" smtClean="0"/>
              <a:t> de 10 </a:t>
            </a:r>
            <a:r>
              <a:rPr lang="en-US" baseline="0" dirty="0" err="1" smtClean="0"/>
              <a:t>minutos</a:t>
            </a:r>
            <a:r>
              <a:rPr lang="en-US" baseline="0" dirty="0" smtClean="0"/>
              <a:t>.  </a:t>
            </a:r>
          </a:p>
          <a:p>
            <a:endParaRPr lang="en-US" baseline="0" dirty="0" smtClean="0"/>
          </a:p>
          <a:p>
            <a:r>
              <a:rPr lang="en-US" baseline="0" dirty="0" smtClean="0"/>
              <a:t>En la </a:t>
            </a:r>
            <a:r>
              <a:rPr lang="en-US" baseline="0" dirty="0" err="1" smtClean="0"/>
              <a:t>figura</a:t>
            </a:r>
            <a:r>
              <a:rPr lang="en-US" baseline="0" dirty="0" smtClean="0"/>
              <a:t> se </a:t>
            </a:r>
            <a:r>
              <a:rPr lang="en-US" baseline="0" dirty="0" err="1" smtClean="0"/>
              <a:t>puede</a:t>
            </a:r>
            <a:r>
              <a:rPr lang="en-US" baseline="0" dirty="0" smtClean="0"/>
              <a:t> </a:t>
            </a:r>
            <a:r>
              <a:rPr lang="en-US" baseline="0" dirty="0" err="1" smtClean="0"/>
              <a:t>observar</a:t>
            </a:r>
            <a:r>
              <a:rPr lang="en-US" baseline="0" dirty="0" smtClean="0"/>
              <a:t> la </a:t>
            </a:r>
            <a:r>
              <a:rPr lang="en-US" baseline="0" dirty="0" err="1" smtClean="0"/>
              <a:t>ubicación</a:t>
            </a:r>
            <a:r>
              <a:rPr lang="en-US" baseline="0" dirty="0" smtClean="0"/>
              <a:t> del radar (</a:t>
            </a:r>
            <a:r>
              <a:rPr lang="en-US" baseline="0" dirty="0" err="1" smtClean="0"/>
              <a:t>punto</a:t>
            </a:r>
            <a:r>
              <a:rPr lang="en-US" baseline="0" dirty="0" smtClean="0"/>
              <a:t>) y la </a:t>
            </a:r>
            <a:r>
              <a:rPr lang="en-US" baseline="0" dirty="0" err="1" smtClean="0"/>
              <a:t>toppografía</a:t>
            </a:r>
            <a:r>
              <a:rPr lang="en-US" baseline="0" dirty="0" smtClean="0"/>
              <a:t>, la </a:t>
            </a:r>
            <a:r>
              <a:rPr lang="en-US" baseline="0" dirty="0" err="1" smtClean="0"/>
              <a:t>región</a:t>
            </a:r>
            <a:r>
              <a:rPr lang="en-US" baseline="0" dirty="0" smtClean="0"/>
              <a:t> </a:t>
            </a:r>
            <a:r>
              <a:rPr lang="en-US" baseline="0" dirty="0" err="1" smtClean="0"/>
              <a:t>oscura</a:t>
            </a:r>
            <a:r>
              <a:rPr lang="en-US" baseline="0" dirty="0" smtClean="0"/>
              <a:t> </a:t>
            </a:r>
            <a:r>
              <a:rPr lang="en-US" baseline="0" dirty="0" err="1" smtClean="0"/>
              <a:t>corresponde</a:t>
            </a:r>
            <a:r>
              <a:rPr lang="en-US" baseline="0" dirty="0" smtClean="0"/>
              <a:t> a la </a:t>
            </a:r>
            <a:r>
              <a:rPr lang="en-US" baseline="0" dirty="0" err="1" smtClean="0"/>
              <a:t>ubicación</a:t>
            </a:r>
            <a:r>
              <a:rPr lang="en-US" baseline="0" dirty="0" smtClean="0"/>
              <a:t> del </a:t>
            </a:r>
            <a:r>
              <a:rPr lang="en-US" baseline="0" dirty="0" err="1" smtClean="0"/>
              <a:t>río</a:t>
            </a:r>
            <a:r>
              <a:rPr lang="en-US" baseline="0" dirty="0" smtClean="0"/>
              <a:t> </a:t>
            </a:r>
            <a:r>
              <a:rPr lang="en-US" baseline="0" dirty="0" err="1" smtClean="0"/>
              <a:t>parana</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5</a:t>
            </a:fld>
            <a:endParaRPr lang="en-US"/>
          </a:p>
        </p:txBody>
      </p:sp>
    </p:spTree>
    <p:extLst>
      <p:ext uri="{BB962C8B-B14F-4D97-AF65-F5344CB8AC3E}">
        <p14:creationId xmlns:p14="http://schemas.microsoft.com/office/powerpoint/2010/main" val="242057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La velocidad radial medida</a:t>
            </a:r>
            <a:r>
              <a:rPr lang="es-ES" baseline="0" dirty="0" smtClean="0"/>
              <a:t> por el radar </a:t>
            </a:r>
            <a:r>
              <a:rPr lang="es-ES" dirty="0" smtClean="0"/>
              <a:t>corresponde a la componente radial del viento, es decir, la proyección del viento en la dirección de la propagación del haz de radar. En la</a:t>
            </a:r>
            <a:r>
              <a:rPr lang="es-ES" baseline="0" dirty="0" smtClean="0"/>
              <a:t> figura l</a:t>
            </a:r>
            <a:r>
              <a:rPr lang="es-ES" dirty="0" smtClean="0"/>
              <a:t>os valores negativos  (azul)</a:t>
            </a:r>
            <a:r>
              <a:rPr lang="es-ES" baseline="0" dirty="0" smtClean="0"/>
              <a:t> </a:t>
            </a:r>
            <a:r>
              <a:rPr lang="es-ES" dirty="0" smtClean="0"/>
              <a:t>corresponden a movimientos hacia el radar y valores positivos a movimientos desde el radar, mientras que el valor nulo ocurre en las regiones donde el viento es perpendicular a la trayectoria del haz y por lo tanto su proyección es cero.</a:t>
            </a:r>
          </a:p>
          <a:p>
            <a:r>
              <a:rPr lang="en-US" dirty="0" smtClean="0"/>
              <a:t>Para</a:t>
            </a:r>
            <a:r>
              <a:rPr lang="en-US" baseline="0" dirty="0" smtClean="0"/>
              <a:t> un </a:t>
            </a:r>
            <a:r>
              <a:rPr lang="en-US" baseline="0" dirty="0" err="1" smtClean="0"/>
              <a:t>determinado</a:t>
            </a:r>
            <a:r>
              <a:rPr lang="en-US" baseline="0" dirty="0" smtClean="0"/>
              <a:t> </a:t>
            </a:r>
            <a:r>
              <a:rPr lang="en-US" baseline="0" dirty="0" err="1" smtClean="0"/>
              <a:t>rango</a:t>
            </a:r>
            <a:r>
              <a:rPr lang="en-US" baseline="0" dirty="0" smtClean="0"/>
              <a:t> y </a:t>
            </a:r>
            <a:r>
              <a:rPr lang="en-US" baseline="0" dirty="0" err="1" smtClean="0"/>
              <a:t>ángulo</a:t>
            </a:r>
            <a:r>
              <a:rPr lang="en-US" baseline="0" dirty="0" smtClean="0"/>
              <a:t> de </a:t>
            </a:r>
            <a:r>
              <a:rPr lang="en-US" baseline="0" dirty="0" err="1" smtClean="0"/>
              <a:t>elevación</a:t>
            </a:r>
            <a:r>
              <a:rPr lang="en-US" baseline="0" dirty="0" smtClean="0"/>
              <a:t>, la </a:t>
            </a:r>
            <a:r>
              <a:rPr lang="en-US" baseline="0" dirty="0" err="1" smtClean="0"/>
              <a:t>variación</a:t>
            </a:r>
            <a:r>
              <a:rPr lang="en-US" baseline="0" dirty="0" smtClean="0"/>
              <a:t> del </a:t>
            </a:r>
            <a:r>
              <a:rPr lang="en-US" baseline="0" dirty="0" err="1" smtClean="0"/>
              <a:t>viento</a:t>
            </a:r>
            <a:r>
              <a:rPr lang="en-US" baseline="0" dirty="0" smtClean="0"/>
              <a:t> radial en </a:t>
            </a:r>
            <a:r>
              <a:rPr lang="en-US" baseline="0" dirty="0" err="1" smtClean="0"/>
              <a:t>función</a:t>
            </a:r>
            <a:r>
              <a:rPr lang="en-US" baseline="0" dirty="0" smtClean="0"/>
              <a:t> del </a:t>
            </a:r>
            <a:r>
              <a:rPr lang="en-US" baseline="0" dirty="0" err="1" smtClean="0"/>
              <a:t>azimut</a:t>
            </a:r>
            <a:r>
              <a:rPr lang="en-US" baseline="0" dirty="0" smtClean="0"/>
              <a:t>, </a:t>
            </a:r>
            <a:r>
              <a:rPr lang="en-US" baseline="0" dirty="0" err="1" smtClean="0"/>
              <a:t>por</a:t>
            </a:r>
            <a:r>
              <a:rPr lang="en-US" baseline="0" dirty="0" smtClean="0"/>
              <a:t> </a:t>
            </a:r>
            <a:r>
              <a:rPr lang="en-US" baseline="0" dirty="0" err="1" smtClean="0"/>
              <a:t>ejemplo</a:t>
            </a:r>
            <a:r>
              <a:rPr lang="en-US" baseline="0" dirty="0" smtClean="0"/>
              <a:t> a lo largo de </a:t>
            </a:r>
            <a:r>
              <a:rPr lang="en-US" baseline="0" dirty="0" err="1" smtClean="0"/>
              <a:t>este</a:t>
            </a:r>
            <a:r>
              <a:rPr lang="en-US" baseline="0" dirty="0" smtClean="0"/>
              <a:t> </a:t>
            </a:r>
            <a:r>
              <a:rPr lang="en-US" baseline="0" dirty="0" err="1" smtClean="0"/>
              <a:t>anillo</a:t>
            </a:r>
            <a:r>
              <a:rPr lang="en-US" baseline="0" dirty="0" smtClean="0"/>
              <a:t>, </a:t>
            </a:r>
            <a:r>
              <a:rPr lang="en-US" baseline="0" dirty="0" err="1" smtClean="0"/>
              <a:t>tiene</a:t>
            </a:r>
            <a:r>
              <a:rPr lang="en-US" baseline="0" dirty="0" smtClean="0"/>
              <a:t> un </a:t>
            </a:r>
            <a:r>
              <a:rPr lang="en-US" baseline="0" dirty="0" err="1" smtClean="0"/>
              <a:t>comportamiento</a:t>
            </a:r>
            <a:r>
              <a:rPr lang="en-US" baseline="0" dirty="0" smtClean="0"/>
              <a:t> sinusoidal. En </a:t>
            </a:r>
            <a:r>
              <a:rPr lang="en-US" baseline="0" dirty="0" err="1" smtClean="0"/>
              <a:t>este</a:t>
            </a:r>
            <a:r>
              <a:rPr lang="en-US" baseline="0" dirty="0" smtClean="0"/>
              <a:t> </a:t>
            </a:r>
            <a:r>
              <a:rPr lang="en-US" baseline="0" dirty="0" err="1" smtClean="0"/>
              <a:t>gráfico</a:t>
            </a:r>
            <a:r>
              <a:rPr lang="en-US" baseline="0" dirty="0" smtClean="0"/>
              <a:t> la </a:t>
            </a:r>
            <a:r>
              <a:rPr lang="en-US" baseline="0" dirty="0" err="1" smtClean="0"/>
              <a:t>línea</a:t>
            </a:r>
            <a:r>
              <a:rPr lang="en-US" baseline="0" dirty="0" smtClean="0"/>
              <a:t> de color </a:t>
            </a:r>
            <a:r>
              <a:rPr lang="en-US" baseline="0" dirty="0" err="1" smtClean="0"/>
              <a:t>corresponde</a:t>
            </a:r>
            <a:r>
              <a:rPr lang="en-US" baseline="0" dirty="0" smtClean="0"/>
              <a:t> al </a:t>
            </a:r>
            <a:r>
              <a:rPr lang="en-US" baseline="0" dirty="0" err="1" smtClean="0"/>
              <a:t>ajuste</a:t>
            </a:r>
            <a:r>
              <a:rPr lang="en-US" baseline="0" dirty="0" smtClean="0"/>
              <a:t> de </a:t>
            </a:r>
            <a:r>
              <a:rPr lang="en-US" baseline="0" dirty="0" err="1" smtClean="0"/>
              <a:t>esos</a:t>
            </a:r>
            <a:r>
              <a:rPr lang="en-US" baseline="0" dirty="0" smtClean="0"/>
              <a:t> </a:t>
            </a:r>
            <a:r>
              <a:rPr lang="en-US" baseline="0" dirty="0" err="1" smtClean="0"/>
              <a:t>datos</a:t>
            </a:r>
            <a:r>
              <a:rPr lang="en-US" baseline="0" dirty="0" smtClean="0"/>
              <a:t> a </a:t>
            </a:r>
            <a:r>
              <a:rPr lang="en-US" baseline="0" dirty="0" err="1" smtClean="0"/>
              <a:t>una</a:t>
            </a:r>
            <a:r>
              <a:rPr lang="en-US" baseline="0" dirty="0" smtClean="0"/>
              <a:t> </a:t>
            </a:r>
            <a:r>
              <a:rPr lang="en-US" baseline="0" dirty="0" err="1" smtClean="0"/>
              <a:t>función</a:t>
            </a:r>
            <a:r>
              <a:rPr lang="en-US" baseline="0" dirty="0" smtClean="0"/>
              <a:t> sinusoidal. </a:t>
            </a:r>
            <a:r>
              <a:rPr lang="en-US" baseline="0" dirty="0" err="1" smtClean="0"/>
              <a:t>Esto</a:t>
            </a:r>
            <a:r>
              <a:rPr lang="en-US" baseline="0" dirty="0" smtClean="0"/>
              <a:t> se </a:t>
            </a:r>
            <a:r>
              <a:rPr lang="en-US" baseline="0" dirty="0" err="1" smtClean="0"/>
              <a:t>conoce</a:t>
            </a:r>
            <a:r>
              <a:rPr lang="en-US" baseline="0" dirty="0" smtClean="0"/>
              <a:t> </a:t>
            </a:r>
            <a:r>
              <a:rPr lang="en-US" baseline="0" dirty="0" err="1" smtClean="0"/>
              <a:t>como</a:t>
            </a:r>
            <a:r>
              <a:rPr lang="en-US" baseline="0" dirty="0" smtClean="0"/>
              <a:t> </a:t>
            </a:r>
            <a:r>
              <a:rPr lang="en-US" baseline="0" dirty="0" err="1" smtClean="0"/>
              <a:t>visualización</a:t>
            </a:r>
            <a:r>
              <a:rPr lang="en-US" baseline="0" dirty="0" smtClean="0"/>
              <a:t> </a:t>
            </a:r>
            <a:r>
              <a:rPr lang="en-US" baseline="0" dirty="0" err="1" smtClean="0"/>
              <a:t>azimutal</a:t>
            </a:r>
            <a:r>
              <a:rPr lang="en-US" baseline="0" dirty="0" smtClean="0"/>
              <a:t> de la </a:t>
            </a:r>
            <a:r>
              <a:rPr lang="en-US" baseline="0" dirty="0" err="1" smtClean="0"/>
              <a:t>velocidad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6</a:t>
            </a:fld>
            <a:endParaRPr lang="en-US"/>
          </a:p>
        </p:txBody>
      </p:sp>
    </p:spTree>
    <p:extLst>
      <p:ext uri="{BB962C8B-B14F-4D97-AF65-F5344CB8AC3E}">
        <p14:creationId xmlns:p14="http://schemas.microsoft.com/office/powerpoint/2010/main" val="1858708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 </a:t>
            </a:r>
            <a:r>
              <a:rPr lang="en-US" dirty="0" err="1" smtClean="0"/>
              <a:t>viento</a:t>
            </a:r>
            <a:r>
              <a:rPr lang="en-US" dirty="0" smtClean="0"/>
              <a:t> radial </a:t>
            </a:r>
            <a:r>
              <a:rPr lang="en-US" dirty="0" err="1" smtClean="0"/>
              <a:t>puede</a:t>
            </a:r>
            <a:r>
              <a:rPr lang="en-US" dirty="0" smtClean="0"/>
              <a:t> </a:t>
            </a:r>
            <a:r>
              <a:rPr lang="en-US" dirty="0" err="1" smtClean="0"/>
              <a:t>ser</a:t>
            </a:r>
            <a:r>
              <a:rPr lang="en-US" baseline="0" dirty="0" smtClean="0"/>
              <a:t> </a:t>
            </a:r>
            <a:r>
              <a:rPr lang="en-US" baseline="0" dirty="0" err="1" smtClean="0"/>
              <a:t>escrito</a:t>
            </a:r>
            <a:r>
              <a:rPr lang="en-US" baseline="0" dirty="0" smtClean="0"/>
              <a:t> en </a:t>
            </a:r>
            <a:r>
              <a:rPr lang="en-US" baseline="0" dirty="0" err="1" smtClean="0"/>
              <a:t>función</a:t>
            </a:r>
            <a:r>
              <a:rPr lang="en-US" baseline="0" dirty="0" smtClean="0"/>
              <a:t> del </a:t>
            </a:r>
            <a:r>
              <a:rPr lang="en-US" baseline="0" dirty="0" err="1" smtClean="0"/>
              <a:t>azimut</a:t>
            </a:r>
            <a:r>
              <a:rPr lang="en-US" baseline="0" dirty="0" smtClean="0"/>
              <a:t> y la </a:t>
            </a:r>
            <a:r>
              <a:rPr lang="en-US" baseline="0" dirty="0" err="1" smtClean="0"/>
              <a:t>elevación</a:t>
            </a:r>
            <a:r>
              <a:rPr lang="en-US" baseline="0" dirty="0" smtClean="0"/>
              <a:t> de </a:t>
            </a:r>
            <a:r>
              <a:rPr lang="en-US" baseline="0" dirty="0" err="1" smtClean="0"/>
              <a:t>esta</a:t>
            </a:r>
            <a:r>
              <a:rPr lang="en-US" baseline="0" dirty="0" smtClean="0"/>
              <a:t> forma:</a:t>
            </a:r>
          </a:p>
          <a:p>
            <a:endParaRPr lang="en-US" baseline="0" dirty="0" smtClean="0"/>
          </a:p>
          <a:p>
            <a:r>
              <a:rPr lang="en-US" baseline="0" dirty="0" err="1" smtClean="0"/>
              <a:t>Donde</a:t>
            </a:r>
            <a:r>
              <a:rPr lang="en-US" baseline="0" dirty="0" smtClean="0"/>
              <a:t> u, v y w son </a:t>
            </a:r>
            <a:r>
              <a:rPr lang="en-US" baseline="0" dirty="0" err="1" smtClean="0"/>
              <a:t>las</a:t>
            </a:r>
            <a:r>
              <a:rPr lang="en-US" baseline="0" dirty="0" smtClean="0"/>
              <a:t> </a:t>
            </a:r>
            <a:r>
              <a:rPr lang="en-US" baseline="0" dirty="0" err="1" smtClean="0"/>
              <a:t>componentes</a:t>
            </a:r>
            <a:r>
              <a:rPr lang="en-US" baseline="0" dirty="0" smtClean="0"/>
              <a:t> del </a:t>
            </a:r>
            <a:r>
              <a:rPr lang="en-US" baseline="0" dirty="0" err="1" smtClean="0"/>
              <a:t>viento</a:t>
            </a:r>
            <a:r>
              <a:rPr lang="en-US" baseline="0" dirty="0" smtClean="0"/>
              <a:t> en </a:t>
            </a:r>
            <a:r>
              <a:rPr lang="en-US" baseline="0" dirty="0" err="1" smtClean="0"/>
              <a:t>coordenadas</a:t>
            </a:r>
            <a:r>
              <a:rPr lang="en-US" baseline="0" dirty="0" smtClean="0"/>
              <a:t> </a:t>
            </a:r>
            <a:r>
              <a:rPr lang="en-US" baseline="0" dirty="0" err="1" smtClean="0"/>
              <a:t>cartesianas</a:t>
            </a:r>
            <a:r>
              <a:rPr lang="en-US" baseline="0" dirty="0" smtClean="0"/>
              <a:t>. </a:t>
            </a:r>
            <a:r>
              <a:rPr lang="en-US" baseline="0" dirty="0" err="1" smtClean="0"/>
              <a:t>Esta</a:t>
            </a:r>
            <a:r>
              <a:rPr lang="en-US" baseline="0" dirty="0" smtClean="0"/>
              <a:t> </a:t>
            </a:r>
            <a:r>
              <a:rPr lang="en-US" baseline="0" dirty="0" err="1" smtClean="0"/>
              <a:t>expresión</a:t>
            </a:r>
            <a:r>
              <a:rPr lang="en-US" baseline="0" dirty="0" smtClean="0"/>
              <a:t> </a:t>
            </a:r>
            <a:r>
              <a:rPr lang="en-US" baseline="0" dirty="0" err="1" smtClean="0"/>
              <a:t>puede</a:t>
            </a:r>
            <a:r>
              <a:rPr lang="en-US" baseline="0" dirty="0" smtClean="0"/>
              <a:t> </a:t>
            </a:r>
            <a:r>
              <a:rPr lang="en-US" baseline="0" dirty="0" err="1" smtClean="0"/>
              <a:t>ser</a:t>
            </a:r>
            <a:r>
              <a:rPr lang="en-US" baseline="0" dirty="0" smtClean="0"/>
              <a:t> </a:t>
            </a:r>
            <a:r>
              <a:rPr lang="en-US" baseline="0" dirty="0" err="1" smtClean="0"/>
              <a:t>escrita</a:t>
            </a:r>
            <a:r>
              <a:rPr lang="en-US" baseline="0" dirty="0" smtClean="0"/>
              <a:t> </a:t>
            </a:r>
            <a:r>
              <a:rPr lang="en-US" baseline="0" dirty="0" err="1" smtClean="0"/>
              <a:t>como</a:t>
            </a:r>
            <a:r>
              <a:rPr lang="en-US" baseline="0" dirty="0" smtClean="0"/>
              <a:t> </a:t>
            </a:r>
            <a:r>
              <a:rPr lang="en-US" baseline="0" dirty="0" err="1" smtClean="0"/>
              <a:t>una</a:t>
            </a:r>
            <a:r>
              <a:rPr lang="en-US" baseline="0" dirty="0" smtClean="0"/>
              <a:t> </a:t>
            </a:r>
            <a:r>
              <a:rPr lang="en-US" baseline="0" dirty="0" err="1" smtClean="0"/>
              <a:t>serie</a:t>
            </a:r>
            <a:r>
              <a:rPr lang="en-US" baseline="0" dirty="0" smtClean="0"/>
              <a:t> de Fourier y </a:t>
            </a:r>
            <a:r>
              <a:rPr lang="en-US" baseline="0" dirty="0" err="1" smtClean="0"/>
              <a:t>apartir</a:t>
            </a:r>
            <a:r>
              <a:rPr lang="en-US" baseline="0" dirty="0" smtClean="0"/>
              <a:t> de un </a:t>
            </a:r>
            <a:r>
              <a:rPr lang="en-US" baseline="0" dirty="0" err="1" smtClean="0"/>
              <a:t>ajuste</a:t>
            </a:r>
            <a:r>
              <a:rPr lang="en-US" baseline="0" dirty="0" smtClean="0"/>
              <a:t> lineal </a:t>
            </a:r>
            <a:r>
              <a:rPr lang="en-US" baseline="0" dirty="0" err="1" smtClean="0"/>
              <a:t>es</a:t>
            </a:r>
            <a:r>
              <a:rPr lang="en-US" baseline="0" dirty="0" smtClean="0"/>
              <a:t> </a:t>
            </a:r>
            <a:r>
              <a:rPr lang="en-US" baseline="0" dirty="0" err="1" smtClean="0"/>
              <a:t>posible</a:t>
            </a:r>
            <a:r>
              <a:rPr lang="en-US" baseline="0" dirty="0" smtClean="0"/>
              <a:t> </a:t>
            </a:r>
            <a:r>
              <a:rPr lang="en-US" baseline="0" dirty="0" err="1" smtClean="0"/>
              <a:t>obtener</a:t>
            </a:r>
            <a:r>
              <a:rPr lang="en-US" baseline="0" dirty="0" smtClean="0"/>
              <a:t> los </a:t>
            </a:r>
            <a:r>
              <a:rPr lang="en-US" baseline="0" dirty="0" err="1" smtClean="0"/>
              <a:t>coeficientes</a:t>
            </a:r>
            <a:r>
              <a:rPr lang="en-US" baseline="0" dirty="0" smtClean="0"/>
              <a:t> de la </a:t>
            </a:r>
            <a:r>
              <a:rPr lang="en-US" baseline="0" dirty="0" err="1" smtClean="0"/>
              <a:t>serie</a:t>
            </a:r>
            <a:r>
              <a:rPr lang="en-US" baseline="0" dirty="0" smtClean="0"/>
              <a:t> de </a:t>
            </a:r>
            <a:r>
              <a:rPr lang="en-US" baseline="0" dirty="0" err="1" smtClean="0"/>
              <a:t>fourier</a:t>
            </a:r>
            <a:r>
              <a:rPr lang="en-US" baseline="0" dirty="0" smtClean="0"/>
              <a:t> con n=1 </a:t>
            </a:r>
            <a:r>
              <a:rPr lang="en-US" baseline="0" dirty="0" err="1" smtClean="0"/>
              <a:t>para</a:t>
            </a:r>
            <a:r>
              <a:rPr lang="en-US" baseline="0" dirty="0" smtClean="0"/>
              <a:t> </a:t>
            </a:r>
            <a:r>
              <a:rPr lang="en-US" baseline="0" dirty="0" err="1" smtClean="0"/>
              <a:t>obtener</a:t>
            </a:r>
            <a:r>
              <a:rPr lang="en-US" baseline="0" dirty="0" smtClean="0"/>
              <a:t> la </a:t>
            </a:r>
            <a:r>
              <a:rPr lang="en-US" baseline="0" dirty="0" err="1" smtClean="0"/>
              <a:t>intensidad</a:t>
            </a:r>
            <a:r>
              <a:rPr lang="en-US" baseline="0" dirty="0" smtClean="0"/>
              <a:t> y la </a:t>
            </a:r>
            <a:r>
              <a:rPr lang="en-US" baseline="0" dirty="0" err="1" smtClean="0"/>
              <a:t>dirección</a:t>
            </a:r>
            <a:r>
              <a:rPr lang="en-US" baseline="0" dirty="0" smtClean="0"/>
              <a:t> del </a:t>
            </a:r>
            <a:r>
              <a:rPr lang="en-US" baseline="0" dirty="0" err="1" smtClean="0"/>
              <a:t>viento</a:t>
            </a:r>
            <a:r>
              <a:rPr lang="en-US" baseline="0" dirty="0" smtClean="0"/>
              <a:t> horizontal.</a:t>
            </a:r>
          </a:p>
          <a:p>
            <a:endParaRPr lang="en-US" baseline="0" dirty="0" smtClean="0"/>
          </a:p>
          <a:p>
            <a:r>
              <a:rPr lang="en-US" baseline="0" dirty="0" smtClean="0"/>
              <a:t>En </a:t>
            </a:r>
            <a:r>
              <a:rPr lang="en-US" baseline="0" dirty="0" err="1" smtClean="0"/>
              <a:t>este</a:t>
            </a:r>
            <a:r>
              <a:rPr lang="en-US" baseline="0" dirty="0" smtClean="0"/>
              <a:t> </a:t>
            </a:r>
            <a:r>
              <a:rPr lang="en-US" baseline="0" dirty="0" err="1" smtClean="0"/>
              <a:t>proceso</a:t>
            </a:r>
            <a:r>
              <a:rPr lang="en-US" baseline="0" dirty="0" smtClean="0"/>
              <a:t> </a:t>
            </a:r>
            <a:r>
              <a:rPr lang="en-US" baseline="0" dirty="0" err="1" smtClean="0"/>
              <a:t>es</a:t>
            </a:r>
            <a:r>
              <a:rPr lang="en-US" baseline="0" dirty="0" smtClean="0"/>
              <a:t> </a:t>
            </a:r>
            <a:r>
              <a:rPr lang="en-US" baseline="0" dirty="0" err="1" smtClean="0"/>
              <a:t>importante</a:t>
            </a:r>
            <a:r>
              <a:rPr lang="en-US" baseline="0" dirty="0" smtClean="0"/>
              <a:t> </a:t>
            </a:r>
            <a:r>
              <a:rPr lang="en-US" baseline="0" dirty="0" err="1" smtClean="0"/>
              <a:t>controlar</a:t>
            </a:r>
            <a:r>
              <a:rPr lang="en-US" baseline="0" dirty="0" smtClean="0"/>
              <a:t> la </a:t>
            </a:r>
            <a:r>
              <a:rPr lang="en-US" baseline="0" dirty="0" err="1" smtClean="0"/>
              <a:t>calidad</a:t>
            </a:r>
            <a:r>
              <a:rPr lang="en-US" baseline="0" dirty="0" smtClean="0"/>
              <a:t> de los </a:t>
            </a:r>
            <a:r>
              <a:rPr lang="en-US" baseline="0" dirty="0" err="1" smtClean="0"/>
              <a:t>datos</a:t>
            </a:r>
            <a:r>
              <a:rPr lang="en-US" baseline="0" dirty="0" smtClean="0"/>
              <a:t> de radar </a:t>
            </a:r>
            <a:r>
              <a:rPr lang="en-US" baseline="0" dirty="0" err="1" smtClean="0"/>
              <a:t>utilizados</a:t>
            </a:r>
            <a:r>
              <a:rPr lang="en-US" baseline="0" dirty="0" smtClean="0"/>
              <a:t> </a:t>
            </a:r>
            <a:r>
              <a:rPr lang="en-US" baseline="0" dirty="0" err="1" smtClean="0"/>
              <a:t>ya</a:t>
            </a:r>
            <a:r>
              <a:rPr lang="en-US" baseline="0" dirty="0" smtClean="0"/>
              <a:t> </a:t>
            </a:r>
            <a:r>
              <a:rPr lang="en-US" baseline="0" dirty="0" err="1" smtClean="0"/>
              <a:t>que</a:t>
            </a:r>
            <a:r>
              <a:rPr lang="en-US" baseline="0" dirty="0" smtClean="0"/>
              <a:t> el </a:t>
            </a:r>
            <a:r>
              <a:rPr lang="en-US" baseline="0" dirty="0" err="1" smtClean="0"/>
              <a:t>algorítmo</a:t>
            </a:r>
            <a:r>
              <a:rPr lang="en-US" baseline="0" dirty="0" smtClean="0"/>
              <a:t> </a:t>
            </a:r>
            <a:r>
              <a:rPr lang="en-US" baseline="0" dirty="0" err="1" smtClean="0"/>
              <a:t>puede</a:t>
            </a:r>
            <a:r>
              <a:rPr lang="en-US" baseline="0" dirty="0" smtClean="0"/>
              <a:t> </a:t>
            </a:r>
            <a:r>
              <a:rPr lang="en-US" baseline="0" dirty="0" err="1" smtClean="0"/>
              <a:t>ser</a:t>
            </a:r>
            <a:r>
              <a:rPr lang="en-US" baseline="0" dirty="0" smtClean="0"/>
              <a:t> </a:t>
            </a:r>
            <a:r>
              <a:rPr lang="en-US" baseline="0" dirty="0" err="1" smtClean="0"/>
              <a:t>muy</a:t>
            </a:r>
            <a:r>
              <a:rPr lang="en-US" baseline="0" dirty="0" smtClean="0"/>
              <a:t> sensible a </a:t>
            </a:r>
            <a:r>
              <a:rPr lang="en-US" baseline="0" dirty="0" err="1" smtClean="0"/>
              <a:t>distintos</a:t>
            </a:r>
            <a:r>
              <a:rPr lang="en-US" baseline="0" dirty="0" smtClean="0"/>
              <a:t> </a:t>
            </a:r>
            <a:r>
              <a:rPr lang="en-US" baseline="0" dirty="0" err="1" smtClean="0"/>
              <a:t>erroes</a:t>
            </a:r>
            <a:r>
              <a:rPr lang="en-US" baseline="0" dirty="0" smtClean="0"/>
              <a:t>. </a:t>
            </a:r>
            <a:r>
              <a:rPr lang="en-US" baseline="0" dirty="0" err="1" smtClean="0"/>
              <a:t>Por</a:t>
            </a:r>
            <a:r>
              <a:rPr lang="en-US" baseline="0" dirty="0" smtClean="0"/>
              <a:t> </a:t>
            </a:r>
            <a:r>
              <a:rPr lang="en-US" baseline="0" dirty="0" err="1" smtClean="0"/>
              <a:t>esta</a:t>
            </a:r>
            <a:r>
              <a:rPr lang="en-US" baseline="0" dirty="0" smtClean="0"/>
              <a:t> </a:t>
            </a:r>
            <a:r>
              <a:rPr lang="en-US" baseline="0" dirty="0" err="1" smtClean="0"/>
              <a:t>razón</a:t>
            </a:r>
            <a:r>
              <a:rPr lang="en-US" baseline="0" dirty="0" smtClean="0"/>
              <a:t> se </a:t>
            </a:r>
            <a:r>
              <a:rPr lang="en-US" baseline="0" dirty="0" err="1" smtClean="0"/>
              <a:t>utilizando</a:t>
            </a:r>
            <a:r>
              <a:rPr lang="en-US" baseline="0" dirty="0" smtClean="0"/>
              <a:t> </a:t>
            </a:r>
            <a:r>
              <a:rPr lang="en-US" baseline="0" dirty="0" err="1" smtClean="0"/>
              <a:t>distintos</a:t>
            </a:r>
            <a:r>
              <a:rPr lang="en-US" baseline="0" dirty="0" smtClean="0"/>
              <a:t> </a:t>
            </a:r>
            <a:r>
              <a:rPr lang="en-US" baseline="0" dirty="0" err="1" smtClean="0"/>
              <a:t>parámetros</a:t>
            </a:r>
            <a:r>
              <a:rPr lang="en-US" baseline="0" dirty="0" smtClean="0"/>
              <a:t> </a:t>
            </a:r>
            <a:r>
              <a:rPr lang="en-US" baseline="0" dirty="0" err="1" smtClean="0"/>
              <a:t>para</a:t>
            </a:r>
            <a:r>
              <a:rPr lang="en-US" baseline="0" dirty="0" smtClean="0"/>
              <a:t> </a:t>
            </a:r>
            <a:r>
              <a:rPr lang="en-US" baseline="0" dirty="0" err="1" smtClean="0"/>
              <a:t>descartar</a:t>
            </a:r>
            <a:r>
              <a:rPr lang="en-US" baseline="0" dirty="0" smtClean="0"/>
              <a:t> </a:t>
            </a:r>
            <a:r>
              <a:rPr lang="en-US" baseline="0" dirty="0" err="1" smtClean="0"/>
              <a:t>anillos</a:t>
            </a:r>
            <a:r>
              <a:rPr lang="en-US" baseline="0" dirty="0" smtClean="0"/>
              <a:t> de </a:t>
            </a:r>
            <a:r>
              <a:rPr lang="en-US" baseline="0" dirty="0" err="1" smtClean="0"/>
              <a:t>datos</a:t>
            </a:r>
            <a:r>
              <a:rPr lang="en-US" baseline="0" dirty="0" smtClean="0"/>
              <a:t>. Se </a:t>
            </a:r>
            <a:r>
              <a:rPr lang="en-US" baseline="0" dirty="0" err="1" smtClean="0"/>
              <a:t>tuvo</a:t>
            </a:r>
            <a:r>
              <a:rPr lang="en-US" baseline="0" dirty="0" smtClean="0"/>
              <a:t> en </a:t>
            </a:r>
            <a:r>
              <a:rPr lang="en-US" baseline="0" dirty="0" err="1" smtClean="0"/>
              <a:t>cuenta</a:t>
            </a:r>
            <a:r>
              <a:rPr lang="en-US" baseline="0" dirty="0" smtClean="0"/>
              <a:t> la </a:t>
            </a:r>
            <a:r>
              <a:rPr lang="en-US" baseline="0" dirty="0" err="1" smtClean="0"/>
              <a:t>cantidad</a:t>
            </a:r>
            <a:r>
              <a:rPr lang="en-US" baseline="0" dirty="0" smtClean="0"/>
              <a:t> de </a:t>
            </a:r>
            <a:r>
              <a:rPr lang="en-US" baseline="0" dirty="0" err="1" smtClean="0"/>
              <a:t>datos</a:t>
            </a:r>
            <a:r>
              <a:rPr lang="en-US" baseline="0" dirty="0" smtClean="0"/>
              <a:t> </a:t>
            </a:r>
            <a:r>
              <a:rPr lang="en-US" baseline="0" dirty="0" err="1" smtClean="0"/>
              <a:t>por</a:t>
            </a:r>
            <a:r>
              <a:rPr lang="en-US" baseline="0" dirty="0" smtClean="0"/>
              <a:t> </a:t>
            </a:r>
            <a:r>
              <a:rPr lang="en-US" baseline="0" dirty="0" err="1" smtClean="0"/>
              <a:t>anillo</a:t>
            </a:r>
            <a:r>
              <a:rPr lang="en-US" baseline="0" dirty="0" smtClean="0"/>
              <a:t> </a:t>
            </a:r>
            <a:r>
              <a:rPr lang="en-US" baseline="0" dirty="0" err="1" smtClean="0"/>
              <a:t>para</a:t>
            </a:r>
            <a:r>
              <a:rPr lang="en-US" baseline="0" dirty="0" smtClean="0"/>
              <a:t> </a:t>
            </a:r>
            <a:r>
              <a:rPr lang="en-US" baseline="0" dirty="0" err="1" smtClean="0"/>
              <a:t>garantizar</a:t>
            </a:r>
            <a:r>
              <a:rPr lang="en-US" baseline="0" dirty="0" smtClean="0"/>
              <a:t> </a:t>
            </a:r>
            <a:r>
              <a:rPr lang="en-US" baseline="0" dirty="0" err="1" smtClean="0"/>
              <a:t>que</a:t>
            </a:r>
            <a:r>
              <a:rPr lang="en-US" baseline="0" dirty="0" smtClean="0"/>
              <a:t> </a:t>
            </a:r>
            <a:r>
              <a:rPr lang="en-US" baseline="0" dirty="0" err="1" smtClean="0"/>
              <a:t>ubiera</a:t>
            </a:r>
            <a:r>
              <a:rPr lang="en-US" baseline="0" dirty="0" smtClean="0"/>
              <a:t> </a:t>
            </a:r>
            <a:r>
              <a:rPr lang="en-US" baseline="0" dirty="0" err="1" smtClean="0"/>
              <a:t>datos</a:t>
            </a:r>
            <a:r>
              <a:rPr lang="en-US" baseline="0" dirty="0" smtClean="0"/>
              <a:t> </a:t>
            </a:r>
            <a:r>
              <a:rPr lang="en-US" baseline="0" dirty="0" err="1" smtClean="0"/>
              <a:t>suficientes</a:t>
            </a:r>
            <a:r>
              <a:rPr lang="en-US" baseline="0" dirty="0" smtClean="0"/>
              <a:t> </a:t>
            </a:r>
            <a:r>
              <a:rPr lang="en-US" baseline="0" dirty="0" err="1" smtClean="0"/>
              <a:t>para</a:t>
            </a:r>
            <a:r>
              <a:rPr lang="en-US" baseline="0" dirty="0" smtClean="0"/>
              <a:t> </a:t>
            </a:r>
            <a:r>
              <a:rPr lang="en-US" baseline="0" dirty="0" err="1" smtClean="0"/>
              <a:t>realizar</a:t>
            </a:r>
            <a:r>
              <a:rPr lang="en-US" baseline="0" dirty="0" smtClean="0"/>
              <a:t> el </a:t>
            </a:r>
            <a:r>
              <a:rPr lang="en-US" baseline="0" dirty="0" err="1" smtClean="0"/>
              <a:t>ajuste</a:t>
            </a:r>
            <a:r>
              <a:rPr lang="en-US" baseline="0" dirty="0" smtClean="0"/>
              <a:t>, se </a:t>
            </a:r>
            <a:r>
              <a:rPr lang="en-US" baseline="0" dirty="0" err="1" smtClean="0"/>
              <a:t>tuvo</a:t>
            </a:r>
            <a:r>
              <a:rPr lang="en-US" baseline="0" dirty="0" smtClean="0"/>
              <a:t> en </a:t>
            </a:r>
            <a:r>
              <a:rPr lang="en-US" baseline="0" dirty="0" err="1" smtClean="0"/>
              <a:t>cuenta</a:t>
            </a:r>
            <a:r>
              <a:rPr lang="en-US" baseline="0" dirty="0" smtClean="0"/>
              <a:t> la </a:t>
            </a:r>
            <a:r>
              <a:rPr lang="en-US" baseline="0" dirty="0" err="1" smtClean="0"/>
              <a:t>presencia</a:t>
            </a:r>
            <a:r>
              <a:rPr lang="en-US" baseline="0" dirty="0" smtClean="0"/>
              <a:t> de </a:t>
            </a:r>
            <a:r>
              <a:rPr lang="en-US" baseline="0" dirty="0" err="1" smtClean="0"/>
              <a:t>huecos</a:t>
            </a:r>
            <a:r>
              <a:rPr lang="en-US" baseline="0" dirty="0" smtClean="0"/>
              <a:t> en el </a:t>
            </a:r>
            <a:r>
              <a:rPr lang="en-US" baseline="0" dirty="0" err="1" smtClean="0"/>
              <a:t>anillo</a:t>
            </a:r>
            <a:r>
              <a:rPr lang="en-US" baseline="0" dirty="0" smtClean="0"/>
              <a:t> de </a:t>
            </a:r>
            <a:r>
              <a:rPr lang="en-US" baseline="0" dirty="0" err="1" smtClean="0"/>
              <a:t>datos</a:t>
            </a:r>
            <a:r>
              <a:rPr lang="en-US" baseline="0" dirty="0" smtClean="0"/>
              <a:t>, </a:t>
            </a:r>
            <a:r>
              <a:rPr lang="en-US" baseline="0" dirty="0" err="1" smtClean="0"/>
              <a:t>es</a:t>
            </a:r>
            <a:r>
              <a:rPr lang="en-US" baseline="0" dirty="0" smtClean="0"/>
              <a:t> </a:t>
            </a:r>
            <a:r>
              <a:rPr lang="en-US" baseline="0" dirty="0" err="1" smtClean="0"/>
              <a:t>decir</a:t>
            </a:r>
            <a:r>
              <a:rPr lang="en-US" baseline="0" dirty="0" smtClean="0"/>
              <a:t>, </a:t>
            </a:r>
            <a:r>
              <a:rPr lang="en-US" baseline="0" dirty="0" err="1" smtClean="0"/>
              <a:t>falta</a:t>
            </a:r>
            <a:r>
              <a:rPr lang="en-US" baseline="0" dirty="0" smtClean="0"/>
              <a:t> de </a:t>
            </a:r>
            <a:r>
              <a:rPr lang="en-US" baseline="0" dirty="0" err="1" smtClean="0"/>
              <a:t>datos</a:t>
            </a:r>
            <a:r>
              <a:rPr lang="en-US" baseline="0" dirty="0" smtClean="0"/>
              <a:t> de </a:t>
            </a:r>
            <a:r>
              <a:rPr lang="en-US" baseline="0" dirty="0" err="1" smtClean="0"/>
              <a:t>manera</a:t>
            </a:r>
            <a:r>
              <a:rPr lang="en-US" baseline="0" dirty="0" smtClean="0"/>
              <a:t> continua, la </a:t>
            </a:r>
            <a:r>
              <a:rPr lang="en-US" baseline="0" dirty="0" err="1" smtClean="0"/>
              <a:t>presencia</a:t>
            </a:r>
            <a:r>
              <a:rPr lang="en-US" baseline="0" dirty="0" smtClean="0"/>
              <a:t> de </a:t>
            </a:r>
            <a:r>
              <a:rPr lang="en-US" baseline="0" dirty="0" err="1" smtClean="0"/>
              <a:t>errores</a:t>
            </a:r>
            <a:r>
              <a:rPr lang="en-US" baseline="0" dirty="0" smtClean="0"/>
              <a:t> </a:t>
            </a:r>
            <a:r>
              <a:rPr lang="en-US" baseline="0" dirty="0" err="1" smtClean="0"/>
              <a:t>aleatorios</a:t>
            </a:r>
            <a:r>
              <a:rPr lang="en-US" baseline="0" dirty="0" smtClean="0"/>
              <a:t> y se </a:t>
            </a:r>
            <a:r>
              <a:rPr lang="en-US" baseline="0" dirty="0" err="1" smtClean="0"/>
              <a:t>determinó</a:t>
            </a:r>
            <a:r>
              <a:rPr lang="en-US" baseline="0" dirty="0" smtClean="0"/>
              <a:t> un </a:t>
            </a:r>
            <a:r>
              <a:rPr lang="en-US" baseline="0" dirty="0" err="1" smtClean="0"/>
              <a:t>umbral</a:t>
            </a:r>
            <a:r>
              <a:rPr lang="en-US" baseline="0" dirty="0" smtClean="0"/>
              <a:t> </a:t>
            </a:r>
            <a:r>
              <a:rPr lang="en-US" baseline="0" dirty="0" err="1" smtClean="0"/>
              <a:t>para</a:t>
            </a:r>
            <a:r>
              <a:rPr lang="en-US" baseline="0" dirty="0" smtClean="0"/>
              <a:t> el R </a:t>
            </a:r>
            <a:r>
              <a:rPr lang="en-US" baseline="0" dirty="0" err="1" smtClean="0"/>
              <a:t>cuadrado</a:t>
            </a:r>
            <a:r>
              <a:rPr lang="en-US" baseline="0" dirty="0" smtClean="0"/>
              <a:t> </a:t>
            </a:r>
            <a:r>
              <a:rPr lang="en-US" baseline="0" dirty="0" err="1" smtClean="0"/>
              <a:t>resultante</a:t>
            </a:r>
            <a:r>
              <a:rPr lang="en-US" baseline="0" dirty="0" smtClean="0"/>
              <a:t> del </a:t>
            </a:r>
            <a:r>
              <a:rPr lang="en-US" baseline="0" dirty="0" err="1" smtClean="0"/>
              <a:t>ajuste</a:t>
            </a:r>
            <a:r>
              <a:rPr lang="en-US" baseline="0" dirty="0" smtClean="0"/>
              <a:t> de </a:t>
            </a:r>
            <a:r>
              <a:rPr lang="en-US" baseline="0" dirty="0" err="1" smtClean="0"/>
              <a:t>cada</a:t>
            </a:r>
            <a:r>
              <a:rPr lang="en-US" baseline="0" dirty="0" smtClean="0"/>
              <a:t> </a:t>
            </a:r>
            <a:r>
              <a:rPr lang="en-US" baseline="0" dirty="0" err="1" smtClean="0"/>
              <a:t>anillo</a:t>
            </a:r>
            <a:r>
              <a:rPr lang="en-US" baseline="0" dirty="0" smtClean="0"/>
              <a:t> de </a:t>
            </a:r>
            <a:r>
              <a:rPr lang="en-US" baseline="0" dirty="0" err="1" smtClean="0"/>
              <a:t>tal</a:t>
            </a:r>
            <a:r>
              <a:rPr lang="en-US" baseline="0" dirty="0" smtClean="0"/>
              <a:t> </a:t>
            </a:r>
            <a:r>
              <a:rPr lang="en-US" baseline="0" dirty="0" err="1" smtClean="0"/>
              <a:t>manera</a:t>
            </a:r>
            <a:r>
              <a:rPr lang="en-US" baseline="0" dirty="0" smtClean="0"/>
              <a:t> de </a:t>
            </a:r>
            <a:r>
              <a:rPr lang="en-US" baseline="0" dirty="0" err="1" smtClean="0"/>
              <a:t>descartar</a:t>
            </a:r>
            <a:r>
              <a:rPr lang="en-US" baseline="0" dirty="0" smtClean="0"/>
              <a:t> </a:t>
            </a:r>
            <a:r>
              <a:rPr lang="en-US" baseline="0" dirty="0" err="1" smtClean="0"/>
              <a:t>aquellos</a:t>
            </a:r>
            <a:r>
              <a:rPr lang="en-US" baseline="0" dirty="0" smtClean="0"/>
              <a:t> con un mal </a:t>
            </a:r>
            <a:r>
              <a:rPr lang="en-US" baseline="0" dirty="0" err="1" smtClean="0"/>
              <a:t>ajuste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7</a:t>
            </a:fld>
            <a:endParaRPr lang="en-US"/>
          </a:p>
        </p:txBody>
      </p:sp>
    </p:spTree>
    <p:extLst>
      <p:ext uri="{BB962C8B-B14F-4D97-AF65-F5344CB8AC3E}">
        <p14:creationId xmlns:p14="http://schemas.microsoft.com/office/powerpoint/2010/main" val="4134813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a:t>
            </a:r>
            <a:r>
              <a:rPr lang="en-US" baseline="0" dirty="0" smtClean="0"/>
              <a:t> </a:t>
            </a:r>
            <a:r>
              <a:rPr lang="en-US" baseline="0" dirty="0" err="1" smtClean="0"/>
              <a:t>ajuste</a:t>
            </a:r>
            <a:r>
              <a:rPr lang="en-US" baseline="0" dirty="0" smtClean="0"/>
              <a:t> de los </a:t>
            </a:r>
            <a:r>
              <a:rPr lang="en-US" baseline="0" dirty="0" err="1" smtClean="0"/>
              <a:t>datos</a:t>
            </a:r>
            <a:r>
              <a:rPr lang="en-US" baseline="0" dirty="0" smtClean="0"/>
              <a:t> de </a:t>
            </a:r>
            <a:r>
              <a:rPr lang="en-US" baseline="0" dirty="0" err="1" smtClean="0"/>
              <a:t>cada</a:t>
            </a:r>
            <a:r>
              <a:rPr lang="en-US" baseline="0" dirty="0" smtClean="0"/>
              <a:t> </a:t>
            </a:r>
            <a:r>
              <a:rPr lang="en-US" baseline="0" dirty="0" err="1" smtClean="0"/>
              <a:t>anillo</a:t>
            </a:r>
            <a:r>
              <a:rPr lang="en-US" baseline="0" dirty="0" smtClean="0"/>
              <a:t> da </a:t>
            </a:r>
            <a:r>
              <a:rPr lang="en-US" baseline="0" dirty="0" err="1" smtClean="0"/>
              <a:t>como</a:t>
            </a:r>
            <a:r>
              <a:rPr lang="en-US" baseline="0" dirty="0" smtClean="0"/>
              <a:t> </a:t>
            </a:r>
            <a:r>
              <a:rPr lang="en-US" baseline="0" dirty="0" err="1" smtClean="0"/>
              <a:t>resultado</a:t>
            </a:r>
            <a:r>
              <a:rPr lang="en-US" baseline="0" dirty="0" smtClean="0"/>
              <a:t> un valor de </a:t>
            </a:r>
            <a:r>
              <a:rPr lang="en-US" baseline="0" dirty="0" err="1" smtClean="0"/>
              <a:t>intensidad</a:t>
            </a:r>
            <a:r>
              <a:rPr lang="en-US" baseline="0" dirty="0" smtClean="0"/>
              <a:t> y </a:t>
            </a:r>
            <a:r>
              <a:rPr lang="en-US" baseline="0" dirty="0" err="1" smtClean="0"/>
              <a:t>dirección</a:t>
            </a:r>
            <a:r>
              <a:rPr lang="en-US" baseline="0" dirty="0" smtClean="0"/>
              <a:t> del </a:t>
            </a:r>
            <a:r>
              <a:rPr lang="en-US" baseline="0" dirty="0" err="1" smtClean="0"/>
              <a:t>viento</a:t>
            </a:r>
            <a:r>
              <a:rPr lang="en-US" baseline="0" dirty="0" smtClean="0"/>
              <a:t> a </a:t>
            </a:r>
            <a:r>
              <a:rPr lang="en-US" baseline="0" dirty="0" err="1" smtClean="0"/>
              <a:t>una</a:t>
            </a:r>
            <a:r>
              <a:rPr lang="en-US" baseline="0" dirty="0" smtClean="0"/>
              <a:t> </a:t>
            </a:r>
            <a:r>
              <a:rPr lang="en-US" baseline="0" dirty="0" err="1" smtClean="0"/>
              <a:t>determinada</a:t>
            </a:r>
            <a:r>
              <a:rPr lang="en-US" baseline="0" dirty="0" smtClean="0"/>
              <a:t> </a:t>
            </a:r>
            <a:r>
              <a:rPr lang="en-US" baseline="0" dirty="0" err="1" smtClean="0"/>
              <a:t>altura</a:t>
            </a:r>
            <a:r>
              <a:rPr lang="en-US" baseline="0" dirty="0" smtClean="0"/>
              <a:t> (</a:t>
            </a:r>
            <a:r>
              <a:rPr lang="en-US" baseline="0" dirty="0" err="1" smtClean="0"/>
              <a:t>que</a:t>
            </a:r>
            <a:r>
              <a:rPr lang="en-US" baseline="0" dirty="0" smtClean="0"/>
              <a:t> </a:t>
            </a:r>
            <a:r>
              <a:rPr lang="en-US" baseline="0" dirty="0" err="1" smtClean="0"/>
              <a:t>depende</a:t>
            </a:r>
            <a:r>
              <a:rPr lang="en-US" baseline="0" dirty="0" smtClean="0"/>
              <a:t> de la </a:t>
            </a:r>
            <a:r>
              <a:rPr lang="en-US" baseline="0" dirty="0" err="1" smtClean="0"/>
              <a:t>propagación</a:t>
            </a:r>
            <a:r>
              <a:rPr lang="en-US" baseline="0" dirty="0" smtClean="0"/>
              <a:t> del </a:t>
            </a:r>
            <a:r>
              <a:rPr lang="en-US" baseline="0" dirty="0" err="1" smtClean="0"/>
              <a:t>haz</a:t>
            </a:r>
            <a:r>
              <a:rPr lang="en-US" baseline="0" dirty="0" smtClean="0"/>
              <a:t> de radar). En </a:t>
            </a:r>
            <a:r>
              <a:rPr lang="en-US" baseline="0" dirty="0" err="1" smtClean="0"/>
              <a:t>esta</a:t>
            </a:r>
            <a:r>
              <a:rPr lang="en-US" baseline="0" dirty="0" smtClean="0"/>
              <a:t> </a:t>
            </a:r>
            <a:r>
              <a:rPr lang="en-US" baseline="0" dirty="0" err="1" smtClean="0"/>
              <a:t>figura</a:t>
            </a:r>
            <a:r>
              <a:rPr lang="en-US" baseline="0" dirty="0" smtClean="0"/>
              <a:t> </a:t>
            </a:r>
            <a:r>
              <a:rPr lang="en-US" baseline="0" dirty="0" err="1" smtClean="0"/>
              <a:t>cada</a:t>
            </a:r>
            <a:r>
              <a:rPr lang="en-US" baseline="0" dirty="0" smtClean="0"/>
              <a:t> </a:t>
            </a:r>
            <a:r>
              <a:rPr lang="en-US" baseline="0" dirty="0" err="1" smtClean="0"/>
              <a:t>punto</a:t>
            </a:r>
            <a:r>
              <a:rPr lang="en-US" baseline="0" dirty="0" smtClean="0"/>
              <a:t> </a:t>
            </a:r>
            <a:r>
              <a:rPr lang="en-US" baseline="0" dirty="0" err="1" smtClean="0"/>
              <a:t>corresponde</a:t>
            </a:r>
            <a:r>
              <a:rPr lang="en-US" baseline="0" dirty="0" smtClean="0"/>
              <a:t> a la </a:t>
            </a:r>
            <a:r>
              <a:rPr lang="en-US" baseline="0" dirty="0" err="1" smtClean="0"/>
              <a:t>estimación</a:t>
            </a:r>
            <a:r>
              <a:rPr lang="en-US" baseline="0" dirty="0" smtClean="0"/>
              <a:t> de </a:t>
            </a:r>
            <a:r>
              <a:rPr lang="en-US" baseline="0" dirty="0" err="1" smtClean="0"/>
              <a:t>cada</a:t>
            </a:r>
            <a:r>
              <a:rPr lang="en-US" baseline="0" dirty="0" smtClean="0"/>
              <a:t> </a:t>
            </a:r>
            <a:r>
              <a:rPr lang="en-US" baseline="0" dirty="0" err="1" smtClean="0"/>
              <a:t>anillo</a:t>
            </a:r>
            <a:r>
              <a:rPr lang="en-US" baseline="0" dirty="0" smtClean="0"/>
              <a:t> y el color </a:t>
            </a:r>
            <a:r>
              <a:rPr lang="en-US" baseline="0" dirty="0" err="1" smtClean="0"/>
              <a:t>cuantifica</a:t>
            </a:r>
            <a:r>
              <a:rPr lang="en-US" baseline="0" dirty="0" smtClean="0"/>
              <a:t> la </a:t>
            </a:r>
            <a:r>
              <a:rPr lang="en-US" baseline="0" dirty="0" err="1" smtClean="0"/>
              <a:t>magnitud</a:t>
            </a:r>
            <a:r>
              <a:rPr lang="en-US" baseline="0" dirty="0" smtClean="0"/>
              <a:t> del </a:t>
            </a:r>
            <a:r>
              <a:rPr lang="en-US" baseline="0" dirty="0" err="1" smtClean="0"/>
              <a:t>rmse</a:t>
            </a:r>
            <a:r>
              <a:rPr lang="en-US" baseline="0" dirty="0" smtClean="0"/>
              <a:t> </a:t>
            </a:r>
            <a:r>
              <a:rPr lang="en-US" baseline="0" dirty="0" err="1" smtClean="0"/>
              <a:t>que</a:t>
            </a:r>
            <a:r>
              <a:rPr lang="en-US" baseline="0" dirty="0" smtClean="0"/>
              <a:t> </a:t>
            </a:r>
            <a:r>
              <a:rPr lang="en-US" baseline="0" dirty="0" err="1" smtClean="0"/>
              <a:t>calcula</a:t>
            </a:r>
            <a:r>
              <a:rPr lang="en-US" baseline="0" dirty="0" smtClean="0"/>
              <a:t> el </a:t>
            </a:r>
            <a:r>
              <a:rPr lang="en-US" baseline="0" dirty="0" err="1" smtClean="0"/>
              <a:t>algoritmo</a:t>
            </a:r>
            <a:r>
              <a:rPr lang="en-US" baseline="0" dirty="0" smtClean="0"/>
              <a:t>. Si </a:t>
            </a:r>
            <a:r>
              <a:rPr lang="en-US" baseline="0" dirty="0" err="1" smtClean="0"/>
              <a:t>bien</a:t>
            </a:r>
            <a:r>
              <a:rPr lang="en-US" baseline="0" dirty="0" smtClean="0"/>
              <a:t> </a:t>
            </a:r>
            <a:r>
              <a:rPr lang="en-US" baseline="0" dirty="0" err="1" smtClean="0"/>
              <a:t>este</a:t>
            </a:r>
            <a:r>
              <a:rPr lang="en-US" baseline="0" dirty="0" smtClean="0"/>
              <a:t> </a:t>
            </a:r>
            <a:r>
              <a:rPr lang="en-US" baseline="0" dirty="0" err="1" smtClean="0"/>
              <a:t>resultado</a:t>
            </a:r>
            <a:r>
              <a:rPr lang="en-US" baseline="0" dirty="0" smtClean="0"/>
              <a:t> </a:t>
            </a:r>
            <a:r>
              <a:rPr lang="en-US" baseline="0" dirty="0" err="1" smtClean="0"/>
              <a:t>es</a:t>
            </a:r>
            <a:r>
              <a:rPr lang="en-US" baseline="0" dirty="0" smtClean="0"/>
              <a:t> </a:t>
            </a:r>
            <a:r>
              <a:rPr lang="en-US" baseline="0" dirty="0" err="1" smtClean="0"/>
              <a:t>bueno</a:t>
            </a:r>
            <a:r>
              <a:rPr lang="en-US" baseline="0" dirty="0" smtClean="0"/>
              <a:t> </a:t>
            </a:r>
            <a:r>
              <a:rPr lang="en-US" baseline="0" dirty="0" err="1" smtClean="0"/>
              <a:t>ya</a:t>
            </a:r>
            <a:r>
              <a:rPr lang="en-US" baseline="0" dirty="0" smtClean="0"/>
              <a:t> </a:t>
            </a:r>
            <a:r>
              <a:rPr lang="en-US" baseline="0" dirty="0" err="1" smtClean="0"/>
              <a:t>que</a:t>
            </a:r>
            <a:r>
              <a:rPr lang="en-US" baseline="0" dirty="0" smtClean="0"/>
              <a:t> </a:t>
            </a:r>
            <a:r>
              <a:rPr lang="en-US" baseline="0" dirty="0" err="1" smtClean="0"/>
              <a:t>las</a:t>
            </a:r>
            <a:r>
              <a:rPr lang="en-US" baseline="0" dirty="0" smtClean="0"/>
              <a:t> </a:t>
            </a:r>
            <a:r>
              <a:rPr lang="en-US" baseline="0" dirty="0" err="1" smtClean="0"/>
              <a:t>estimaciones</a:t>
            </a:r>
            <a:r>
              <a:rPr lang="en-US" baseline="0" dirty="0" smtClean="0"/>
              <a:t> </a:t>
            </a:r>
            <a:r>
              <a:rPr lang="en-US" baseline="0" dirty="0" err="1" smtClean="0"/>
              <a:t>individuales</a:t>
            </a:r>
            <a:r>
              <a:rPr lang="en-US" baseline="0" dirty="0" smtClean="0"/>
              <a:t> no </a:t>
            </a:r>
            <a:r>
              <a:rPr lang="en-US" baseline="0" dirty="0" err="1" smtClean="0"/>
              <a:t>tienen</a:t>
            </a:r>
            <a:r>
              <a:rPr lang="en-US" baseline="0" dirty="0" smtClean="0"/>
              <a:t> gran </a:t>
            </a:r>
            <a:r>
              <a:rPr lang="en-US" baseline="0" dirty="0" err="1" smtClean="0"/>
              <a:t>dispersión</a:t>
            </a:r>
            <a:r>
              <a:rPr lang="en-US" baseline="0" dirty="0" smtClean="0"/>
              <a:t> </a:t>
            </a:r>
            <a:r>
              <a:rPr lang="en-US" baseline="0" dirty="0" err="1" smtClean="0"/>
              <a:t>es</a:t>
            </a:r>
            <a:r>
              <a:rPr lang="en-US" baseline="0" dirty="0" smtClean="0"/>
              <a:t> </a:t>
            </a:r>
            <a:r>
              <a:rPr lang="en-US" baseline="0" dirty="0" err="1" smtClean="0"/>
              <a:t>necesario</a:t>
            </a:r>
            <a:r>
              <a:rPr lang="en-US" baseline="0" dirty="0" smtClean="0"/>
              <a:t> </a:t>
            </a:r>
            <a:r>
              <a:rPr lang="en-US" baseline="0" dirty="0" err="1" smtClean="0"/>
              <a:t>realizar</a:t>
            </a:r>
            <a:r>
              <a:rPr lang="en-US" baseline="0" dirty="0" smtClean="0"/>
              <a:t> un </a:t>
            </a:r>
            <a:r>
              <a:rPr lang="en-US" baseline="0" dirty="0" err="1" smtClean="0"/>
              <a:t>paso</a:t>
            </a:r>
            <a:r>
              <a:rPr lang="en-US" baseline="0" dirty="0" smtClean="0"/>
              <a:t> </a:t>
            </a:r>
            <a:r>
              <a:rPr lang="en-US" baseline="0" dirty="0" err="1" smtClean="0"/>
              <a:t>más</a:t>
            </a:r>
            <a:r>
              <a:rPr lang="en-US" baseline="0" dirty="0" smtClean="0"/>
              <a:t> </a:t>
            </a:r>
            <a:r>
              <a:rPr lang="en-US" baseline="0" dirty="0" err="1" smtClean="0"/>
              <a:t>para</a:t>
            </a:r>
            <a:r>
              <a:rPr lang="en-US" baseline="0" dirty="0" smtClean="0"/>
              <a:t> </a:t>
            </a:r>
            <a:r>
              <a:rPr lang="en-US" baseline="0" dirty="0" err="1" smtClean="0"/>
              <a:t>obtener</a:t>
            </a:r>
            <a:r>
              <a:rPr lang="en-US" baseline="0" dirty="0" smtClean="0"/>
              <a:t> el </a:t>
            </a:r>
            <a:r>
              <a:rPr lang="en-US" baseline="0" dirty="0" err="1" smtClean="0"/>
              <a:t>perfil</a:t>
            </a:r>
            <a:r>
              <a:rPr lang="en-US" baseline="0" dirty="0" smtClean="0"/>
              <a:t> final.</a:t>
            </a:r>
          </a:p>
          <a:p>
            <a:endParaRPr lang="en-US" baseline="0" dirty="0" smtClean="0"/>
          </a:p>
          <a:p>
            <a:r>
              <a:rPr lang="en-US" baseline="0" dirty="0" err="1" smtClean="0"/>
              <a:t>Esto</a:t>
            </a:r>
            <a:r>
              <a:rPr lang="en-US" baseline="0" dirty="0" smtClean="0"/>
              <a:t> se </a:t>
            </a:r>
            <a:r>
              <a:rPr lang="en-US" baseline="0" dirty="0" err="1" smtClean="0"/>
              <a:t>obtuvo</a:t>
            </a:r>
            <a:r>
              <a:rPr lang="en-US" baseline="0" dirty="0" smtClean="0"/>
              <a:t> </a:t>
            </a:r>
            <a:r>
              <a:rPr lang="en-US" baseline="0" dirty="0" err="1" smtClean="0"/>
              <a:t>realizando</a:t>
            </a:r>
            <a:r>
              <a:rPr lang="en-US" baseline="0" dirty="0" smtClean="0"/>
              <a:t> un </a:t>
            </a:r>
            <a:r>
              <a:rPr lang="en-US" baseline="0" dirty="0" err="1" smtClean="0"/>
              <a:t>promedio</a:t>
            </a:r>
            <a:r>
              <a:rPr lang="en-US" baseline="0" dirty="0" smtClean="0"/>
              <a:t> </a:t>
            </a:r>
            <a:r>
              <a:rPr lang="en-US" baseline="0" dirty="0" err="1" smtClean="0"/>
              <a:t>pesado</a:t>
            </a:r>
            <a:r>
              <a:rPr lang="en-US" baseline="0" dirty="0" smtClean="0"/>
              <a:t> </a:t>
            </a:r>
            <a:r>
              <a:rPr lang="en-US" baseline="0" dirty="0" err="1" smtClean="0"/>
              <a:t>por</a:t>
            </a:r>
            <a:r>
              <a:rPr lang="en-US" baseline="0" dirty="0" smtClean="0"/>
              <a:t> </a:t>
            </a:r>
            <a:r>
              <a:rPr lang="en-US" baseline="0" dirty="0" err="1" smtClean="0"/>
              <a:t>capas</a:t>
            </a:r>
            <a:r>
              <a:rPr lang="en-US" baseline="0" dirty="0" smtClean="0"/>
              <a:t> </a:t>
            </a:r>
            <a:r>
              <a:rPr lang="en-US" baseline="0" dirty="0" err="1" smtClean="0"/>
              <a:t>para</a:t>
            </a:r>
            <a:r>
              <a:rPr lang="en-US" baseline="0" dirty="0" smtClean="0"/>
              <a:t> </a:t>
            </a:r>
            <a:r>
              <a:rPr lang="en-US" baseline="0" dirty="0" err="1" smtClean="0"/>
              <a:t>obtener</a:t>
            </a:r>
            <a:r>
              <a:rPr lang="en-US" baseline="0" dirty="0" smtClean="0"/>
              <a:t> un valor en </a:t>
            </a:r>
            <a:r>
              <a:rPr lang="en-US" baseline="0" dirty="0" err="1" smtClean="0"/>
              <a:t>cada</a:t>
            </a:r>
            <a:r>
              <a:rPr lang="en-US" baseline="0" dirty="0" smtClean="0"/>
              <a:t> </a:t>
            </a:r>
            <a:r>
              <a:rPr lang="en-US" baseline="0" dirty="0" err="1" smtClean="0"/>
              <a:t>punto</a:t>
            </a:r>
            <a:r>
              <a:rPr lang="en-US" baseline="0" dirty="0" smtClean="0"/>
              <a:t> de </a:t>
            </a:r>
            <a:r>
              <a:rPr lang="en-US" baseline="0" dirty="0" err="1" smtClean="0"/>
              <a:t>una</a:t>
            </a:r>
            <a:r>
              <a:rPr lang="en-US" baseline="0" dirty="0" smtClean="0"/>
              <a:t> </a:t>
            </a:r>
            <a:r>
              <a:rPr lang="en-US" baseline="0" dirty="0" err="1" smtClean="0"/>
              <a:t>ret´icula</a:t>
            </a:r>
            <a:r>
              <a:rPr lang="en-US" baseline="0" dirty="0" smtClean="0"/>
              <a:t> vertical </a:t>
            </a:r>
            <a:r>
              <a:rPr lang="en-US" baseline="0" dirty="0" err="1" smtClean="0"/>
              <a:t>previamente</a:t>
            </a:r>
            <a:r>
              <a:rPr lang="en-US" baseline="0" dirty="0" smtClean="0"/>
              <a:t> </a:t>
            </a:r>
            <a:r>
              <a:rPr lang="en-US" baseline="0" dirty="0" err="1" smtClean="0"/>
              <a:t>establecida</a:t>
            </a:r>
            <a:r>
              <a:rPr lang="en-US" baseline="0" dirty="0" smtClean="0"/>
              <a:t>. Los pesos </a:t>
            </a:r>
            <a:r>
              <a:rPr lang="en-US" baseline="0" dirty="0" err="1" smtClean="0"/>
              <a:t>corresponden</a:t>
            </a:r>
            <a:r>
              <a:rPr lang="en-US" baseline="0" dirty="0" smtClean="0"/>
              <a:t> al </a:t>
            </a:r>
            <a:r>
              <a:rPr lang="en-US" baseline="0" dirty="0" err="1" smtClean="0"/>
              <a:t>rmse</a:t>
            </a:r>
            <a:r>
              <a:rPr lang="en-US" baseline="0" dirty="0" smtClean="0"/>
              <a:t> y la </a:t>
            </a:r>
            <a:r>
              <a:rPr lang="en-US" baseline="0" dirty="0" err="1" smtClean="0"/>
              <a:t>distancia</a:t>
            </a:r>
            <a:r>
              <a:rPr lang="en-US" baseline="0" dirty="0" smtClean="0"/>
              <a:t> al radar de </a:t>
            </a:r>
            <a:r>
              <a:rPr lang="en-US" baseline="0" dirty="0" err="1" smtClean="0"/>
              <a:t>cada</a:t>
            </a:r>
            <a:r>
              <a:rPr lang="en-US" baseline="0" dirty="0" smtClean="0"/>
              <a:t> </a:t>
            </a:r>
            <a:r>
              <a:rPr lang="en-US" baseline="0" dirty="0" err="1" smtClean="0"/>
              <a:t>anillo</a:t>
            </a:r>
            <a:r>
              <a:rPr lang="en-US" baseline="0" dirty="0" smtClean="0"/>
              <a:t>. De </a:t>
            </a:r>
            <a:r>
              <a:rPr lang="en-US" baseline="0" dirty="0" err="1" smtClean="0"/>
              <a:t>tal</a:t>
            </a:r>
            <a:r>
              <a:rPr lang="en-US" baseline="0" dirty="0" smtClean="0"/>
              <a:t> forma </a:t>
            </a:r>
            <a:r>
              <a:rPr lang="en-US" baseline="0" dirty="0" err="1" smtClean="0"/>
              <a:t>que</a:t>
            </a:r>
            <a:r>
              <a:rPr lang="en-US" baseline="0" dirty="0" smtClean="0"/>
              <a:t> los </a:t>
            </a:r>
            <a:r>
              <a:rPr lang="en-US" baseline="0" dirty="0" err="1" smtClean="0"/>
              <a:t>anillos</a:t>
            </a:r>
            <a:r>
              <a:rPr lang="en-US" baseline="0" dirty="0" smtClean="0"/>
              <a:t> con mayor error </a:t>
            </a:r>
            <a:r>
              <a:rPr lang="en-US" baseline="0" dirty="0" err="1" smtClean="0"/>
              <a:t>tengan</a:t>
            </a:r>
            <a:r>
              <a:rPr lang="en-US" baseline="0" dirty="0" smtClean="0"/>
              <a:t> </a:t>
            </a:r>
            <a:r>
              <a:rPr lang="en-US" baseline="0" dirty="0" err="1" smtClean="0"/>
              <a:t>una</a:t>
            </a:r>
            <a:r>
              <a:rPr lang="en-US" baseline="0" dirty="0" smtClean="0"/>
              <a:t> </a:t>
            </a:r>
            <a:r>
              <a:rPr lang="en-US" baseline="0" dirty="0" err="1" smtClean="0"/>
              <a:t>menor</a:t>
            </a:r>
            <a:r>
              <a:rPr lang="en-US" baseline="0" dirty="0" smtClean="0"/>
              <a:t> </a:t>
            </a:r>
            <a:r>
              <a:rPr lang="en-US" baseline="0" dirty="0" err="1" smtClean="0"/>
              <a:t>contribución</a:t>
            </a:r>
            <a:r>
              <a:rPr lang="en-US" baseline="0" dirty="0" smtClean="0"/>
              <a:t> al </a:t>
            </a:r>
            <a:r>
              <a:rPr lang="en-US" baseline="0" dirty="0" err="1" smtClean="0"/>
              <a:t>resultado</a:t>
            </a:r>
            <a:r>
              <a:rPr lang="en-US" baseline="0" dirty="0" smtClean="0"/>
              <a:t> final. La </a:t>
            </a:r>
            <a:r>
              <a:rPr lang="en-US" baseline="0" dirty="0" err="1" smtClean="0"/>
              <a:t>línea</a:t>
            </a:r>
            <a:r>
              <a:rPr lang="en-US" baseline="0" dirty="0" smtClean="0"/>
              <a:t> de color </a:t>
            </a:r>
            <a:r>
              <a:rPr lang="en-US" baseline="0" dirty="0" err="1" smtClean="0"/>
              <a:t>corresponde</a:t>
            </a:r>
            <a:r>
              <a:rPr lang="en-US" baseline="0" dirty="0" smtClean="0"/>
              <a:t> al </a:t>
            </a:r>
            <a:r>
              <a:rPr lang="en-US" baseline="0" dirty="0" err="1" smtClean="0"/>
              <a:t>perfil</a:t>
            </a:r>
            <a:r>
              <a:rPr lang="en-US" baseline="0" dirty="0" smtClean="0"/>
              <a:t> final </a:t>
            </a:r>
            <a:r>
              <a:rPr lang="en-US" baseline="0" dirty="0" err="1" smtClean="0"/>
              <a:t>obtenido</a:t>
            </a:r>
            <a:r>
              <a:rPr lang="en-US" baseline="0" dirty="0" smtClean="0"/>
              <a:t> </a:t>
            </a:r>
            <a:r>
              <a:rPr lang="en-US" baseline="0" dirty="0" err="1" smtClean="0"/>
              <a:t>luego</a:t>
            </a:r>
            <a:r>
              <a:rPr lang="en-US" baseline="0" dirty="0" smtClean="0"/>
              <a:t> del </a:t>
            </a:r>
            <a:r>
              <a:rPr lang="en-US" baseline="0" dirty="0" err="1" smtClean="0"/>
              <a:t>promedio</a:t>
            </a:r>
            <a:r>
              <a:rPr lang="en-US" baseline="0" dirty="0" smtClean="0"/>
              <a:t> </a:t>
            </a:r>
            <a:r>
              <a:rPr lang="en-US" baseline="0" dirty="0" err="1" smtClean="0"/>
              <a:t>pesado</a:t>
            </a:r>
            <a:r>
              <a:rPr lang="en-US" baseline="0" dirty="0" smtClean="0"/>
              <a:t>.</a:t>
            </a:r>
          </a:p>
          <a:p>
            <a:endParaRPr lang="en-US" baseline="0" dirty="0" smtClean="0"/>
          </a:p>
          <a:p>
            <a:r>
              <a:rPr lang="en-US" baseline="0" dirty="0" smtClean="0"/>
              <a:t>Como </a:t>
            </a:r>
            <a:r>
              <a:rPr lang="en-US" baseline="0" dirty="0" err="1" smtClean="0"/>
              <a:t>uno</a:t>
            </a:r>
            <a:r>
              <a:rPr lang="en-US" baseline="0" dirty="0" smtClean="0"/>
              <a:t> de los </a:t>
            </a:r>
            <a:r>
              <a:rPr lang="en-US" baseline="0" dirty="0" err="1" smtClean="0"/>
              <a:t>objetivos</a:t>
            </a:r>
            <a:r>
              <a:rPr lang="en-US" baseline="0" dirty="0" smtClean="0"/>
              <a:t> </a:t>
            </a:r>
            <a:r>
              <a:rPr lang="en-US" baseline="0" dirty="0" err="1" smtClean="0"/>
              <a:t>es</a:t>
            </a:r>
            <a:r>
              <a:rPr lang="en-US" baseline="0" dirty="0" smtClean="0"/>
              <a:t> </a:t>
            </a:r>
            <a:r>
              <a:rPr lang="en-US" baseline="0" dirty="0" err="1" smtClean="0"/>
              <a:t>analizar</a:t>
            </a:r>
            <a:r>
              <a:rPr lang="en-US" baseline="0" dirty="0" smtClean="0"/>
              <a:t> la </a:t>
            </a:r>
            <a:r>
              <a:rPr lang="en-US" baseline="0" dirty="0" err="1" smtClean="0"/>
              <a:t>evolución</a:t>
            </a:r>
            <a:r>
              <a:rPr lang="en-US" baseline="0" dirty="0" smtClean="0"/>
              <a:t> temporal del </a:t>
            </a:r>
            <a:r>
              <a:rPr lang="en-US" baseline="0" dirty="0" err="1" smtClean="0"/>
              <a:t>viento</a:t>
            </a:r>
            <a:r>
              <a:rPr lang="en-US" baseline="0" dirty="0" smtClean="0"/>
              <a:t>, </a:t>
            </a:r>
            <a:r>
              <a:rPr lang="en-US" baseline="0" dirty="0" err="1" smtClean="0"/>
              <a:t>es</a:t>
            </a:r>
            <a:r>
              <a:rPr lang="en-US" baseline="0" dirty="0" smtClean="0"/>
              <a:t> </a:t>
            </a:r>
            <a:r>
              <a:rPr lang="en-US" baseline="0" dirty="0" err="1" smtClean="0"/>
              <a:t>importante</a:t>
            </a:r>
            <a:r>
              <a:rPr lang="en-US" baseline="0" dirty="0" smtClean="0"/>
              <a:t> la </a:t>
            </a:r>
            <a:r>
              <a:rPr lang="en-US" baseline="0" dirty="0" err="1" smtClean="0"/>
              <a:t>consistencia</a:t>
            </a:r>
            <a:r>
              <a:rPr lang="en-US" baseline="0" dirty="0" smtClean="0"/>
              <a:t> temporal entre los </a:t>
            </a:r>
            <a:r>
              <a:rPr lang="en-US" baseline="0" dirty="0" err="1" smtClean="0"/>
              <a:t>perfiles</a:t>
            </a:r>
            <a:r>
              <a:rPr lang="en-US" baseline="0" dirty="0" smtClean="0"/>
              <a:t> de </a:t>
            </a:r>
            <a:r>
              <a:rPr lang="en-US" baseline="0" dirty="0" err="1" smtClean="0"/>
              <a:t>viento</a:t>
            </a:r>
            <a:r>
              <a:rPr lang="en-US" baseline="0" dirty="0" smtClean="0"/>
              <a:t> </a:t>
            </a:r>
            <a:r>
              <a:rPr lang="en-US" baseline="0" dirty="0" err="1" smtClean="0"/>
              <a:t>calculados</a:t>
            </a:r>
            <a:r>
              <a:rPr lang="en-US" baseline="0" dirty="0" smtClean="0"/>
              <a:t> de </a:t>
            </a:r>
            <a:r>
              <a:rPr lang="en-US" baseline="0" dirty="0" err="1" smtClean="0"/>
              <a:t>manera</a:t>
            </a:r>
            <a:r>
              <a:rPr lang="en-US" baseline="0" dirty="0" smtClean="0"/>
              <a:t> </a:t>
            </a:r>
            <a:r>
              <a:rPr lang="en-US" baseline="0" dirty="0" err="1" smtClean="0"/>
              <a:t>independiente</a:t>
            </a:r>
            <a:r>
              <a:rPr lang="en-US" baseline="0" dirty="0" smtClean="0"/>
              <a:t>. </a:t>
            </a:r>
            <a:r>
              <a:rPr lang="en-US" baseline="0" dirty="0" err="1" smtClean="0"/>
              <a:t>Esto</a:t>
            </a:r>
            <a:r>
              <a:rPr lang="en-US" baseline="0" dirty="0" smtClean="0"/>
              <a:t> se </a:t>
            </a:r>
            <a:r>
              <a:rPr lang="en-US" baseline="0" dirty="0" err="1" smtClean="0"/>
              <a:t>resolvió</a:t>
            </a:r>
            <a:r>
              <a:rPr lang="en-US" baseline="0" dirty="0" smtClean="0"/>
              <a:t> </a:t>
            </a:r>
            <a:r>
              <a:rPr lang="en-US" baseline="0" dirty="0" err="1" smtClean="0"/>
              <a:t>utilizando</a:t>
            </a:r>
            <a:r>
              <a:rPr lang="en-US" baseline="0" dirty="0" smtClean="0"/>
              <a:t> un </a:t>
            </a:r>
            <a:r>
              <a:rPr lang="en-US" baseline="0" dirty="0" err="1" smtClean="0"/>
              <a:t>suavizado</a:t>
            </a:r>
            <a:r>
              <a:rPr lang="en-US" baseline="0" dirty="0" smtClean="0"/>
              <a:t> </a:t>
            </a:r>
            <a:r>
              <a:rPr lang="en-US" baseline="0" dirty="0" err="1" smtClean="0"/>
              <a:t>pesado</a:t>
            </a:r>
            <a:r>
              <a:rPr lang="en-US" baseline="0" dirty="0" smtClean="0"/>
              <a:t> </a:t>
            </a:r>
            <a:r>
              <a:rPr lang="en-US" baseline="0" dirty="0" err="1" smtClean="0"/>
              <a:t>localmente</a:t>
            </a:r>
            <a:r>
              <a:rPr lang="en-US" baseline="0" dirty="0" smtClean="0"/>
              <a:t> (LOWESS)</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8</a:t>
            </a:fld>
            <a:endParaRPr lang="en-US"/>
          </a:p>
        </p:txBody>
      </p:sp>
    </p:spTree>
    <p:extLst>
      <p:ext uri="{BB962C8B-B14F-4D97-AF65-F5344CB8AC3E}">
        <p14:creationId xmlns:p14="http://schemas.microsoft.com/office/powerpoint/2010/main" val="2404448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Para </a:t>
            </a:r>
            <a:r>
              <a:rPr lang="en-US" dirty="0" err="1" smtClean="0"/>
              <a:t>validar</a:t>
            </a:r>
            <a:r>
              <a:rPr lang="en-US" dirty="0" smtClean="0"/>
              <a:t> los </a:t>
            </a:r>
            <a:r>
              <a:rPr lang="en-US" dirty="0" err="1" smtClean="0"/>
              <a:t>resultados</a:t>
            </a:r>
            <a:r>
              <a:rPr lang="en-US" baseline="0" dirty="0" smtClean="0"/>
              <a:t> del </a:t>
            </a:r>
            <a:r>
              <a:rPr lang="en-US" baseline="0" dirty="0" err="1" smtClean="0"/>
              <a:t>algoritmo</a:t>
            </a:r>
            <a:r>
              <a:rPr lang="en-US" baseline="0" dirty="0" smtClean="0"/>
              <a:t> se </a:t>
            </a:r>
            <a:r>
              <a:rPr lang="en-US" baseline="0" dirty="0" err="1" smtClean="0"/>
              <a:t>reaziron</a:t>
            </a:r>
            <a:r>
              <a:rPr lang="en-US" baseline="0" dirty="0" smtClean="0"/>
              <a:t> </a:t>
            </a:r>
            <a:r>
              <a:rPr lang="en-US" baseline="0" dirty="0" err="1" smtClean="0"/>
              <a:t>distintas</a:t>
            </a:r>
            <a:r>
              <a:rPr lang="en-US" baseline="0" dirty="0" smtClean="0"/>
              <a:t> </a:t>
            </a:r>
            <a:r>
              <a:rPr lang="en-US" baseline="0" dirty="0" err="1" smtClean="0"/>
              <a:t>pruebas</a:t>
            </a:r>
            <a:r>
              <a:rPr lang="en-US" baseline="0" dirty="0" smtClean="0"/>
              <a:t> de </a:t>
            </a:r>
            <a:r>
              <a:rPr lang="en-US" baseline="0" dirty="0" err="1" smtClean="0"/>
              <a:t>validación</a:t>
            </a:r>
            <a:r>
              <a:rPr lang="en-US" baseline="0" dirty="0" smtClean="0"/>
              <a:t>. En primer </a:t>
            </a:r>
            <a:r>
              <a:rPr lang="en-US" baseline="0" dirty="0" err="1" smtClean="0"/>
              <a:t>lugar</a:t>
            </a:r>
            <a:r>
              <a:rPr lang="en-US" baseline="0" dirty="0" smtClean="0"/>
              <a:t> se </a:t>
            </a:r>
            <a:r>
              <a:rPr lang="en-US" baseline="0" dirty="0" err="1" smtClean="0"/>
              <a:t>utilizaron</a:t>
            </a:r>
            <a:r>
              <a:rPr lang="en-US" baseline="0" dirty="0" smtClean="0"/>
              <a:t> </a:t>
            </a:r>
            <a:r>
              <a:rPr lang="en-US" baseline="0" dirty="0" err="1" smtClean="0"/>
              <a:t>datos</a:t>
            </a:r>
            <a:r>
              <a:rPr lang="en-US" baseline="0" dirty="0" smtClean="0"/>
              <a:t> de radar </a:t>
            </a:r>
            <a:r>
              <a:rPr lang="en-US" baseline="0" dirty="0" err="1" smtClean="0"/>
              <a:t>correspondientes</a:t>
            </a:r>
            <a:r>
              <a:rPr lang="en-US" baseline="0" dirty="0" smtClean="0"/>
              <a:t> al </a:t>
            </a:r>
            <a:r>
              <a:rPr lang="en-US" baseline="0" dirty="0" err="1" smtClean="0"/>
              <a:t>momento</a:t>
            </a:r>
            <a:r>
              <a:rPr lang="en-US" baseline="0" dirty="0" smtClean="0"/>
              <a:t> del </a:t>
            </a:r>
            <a:r>
              <a:rPr lang="en-US" baseline="0" dirty="0" err="1" smtClean="0"/>
              <a:t>sondeo</a:t>
            </a:r>
            <a:r>
              <a:rPr lang="en-US" baseline="0" dirty="0" smtClean="0"/>
              <a:t> </a:t>
            </a:r>
            <a:r>
              <a:rPr lang="en-US" baseline="0" dirty="0" err="1" smtClean="0"/>
              <a:t>para</a:t>
            </a:r>
            <a:r>
              <a:rPr lang="en-US" baseline="0" dirty="0" smtClean="0"/>
              <a:t> </a:t>
            </a:r>
            <a:r>
              <a:rPr lang="en-US" baseline="0" dirty="0" err="1" smtClean="0"/>
              <a:t>calcular</a:t>
            </a:r>
            <a:r>
              <a:rPr lang="en-US" baseline="0" dirty="0" smtClean="0"/>
              <a:t> el </a:t>
            </a:r>
            <a:r>
              <a:rPr lang="en-US" baseline="0" dirty="0" err="1" smtClean="0"/>
              <a:t>perfil</a:t>
            </a:r>
            <a:r>
              <a:rPr lang="en-US" baseline="0" dirty="0" smtClean="0"/>
              <a:t> de </a:t>
            </a:r>
            <a:r>
              <a:rPr lang="en-US" baseline="0" dirty="0" err="1" smtClean="0"/>
              <a:t>viento</a:t>
            </a:r>
            <a:endParaRPr lang="en-US" dirty="0" smtClean="0"/>
          </a:p>
          <a:p>
            <a:r>
              <a:rPr lang="en-US" baseline="0" dirty="0" smtClean="0"/>
              <a:t>Y en </a:t>
            </a:r>
            <a:r>
              <a:rPr lang="en-US" baseline="0" dirty="0" err="1" smtClean="0"/>
              <a:t>segundo</a:t>
            </a:r>
            <a:r>
              <a:rPr lang="en-US" baseline="0" dirty="0" smtClean="0"/>
              <a:t> </a:t>
            </a:r>
            <a:r>
              <a:rPr lang="en-US" baseline="0" dirty="0" err="1" smtClean="0"/>
              <a:t>lugar</a:t>
            </a:r>
            <a:r>
              <a:rPr lang="en-US" baseline="0" dirty="0" smtClean="0"/>
              <a:t> se </a:t>
            </a:r>
            <a:r>
              <a:rPr lang="en-US" baseline="0" dirty="0" err="1" smtClean="0"/>
              <a:t>construyeron</a:t>
            </a:r>
            <a:r>
              <a:rPr lang="en-US" baseline="0" dirty="0" smtClean="0"/>
              <a:t> </a:t>
            </a:r>
            <a:r>
              <a:rPr lang="en-US" baseline="0" dirty="0" err="1" smtClean="0"/>
              <a:t>campos</a:t>
            </a:r>
            <a:r>
              <a:rPr lang="en-US" baseline="0" dirty="0" smtClean="0"/>
              <a:t> de </a:t>
            </a:r>
            <a:r>
              <a:rPr lang="en-US" baseline="0" dirty="0" err="1" smtClean="0"/>
              <a:t>viento</a:t>
            </a:r>
            <a:r>
              <a:rPr lang="en-US" baseline="0" dirty="0" smtClean="0"/>
              <a:t> radial </a:t>
            </a:r>
            <a:r>
              <a:rPr lang="en-US" baseline="0" dirty="0" err="1" smtClean="0"/>
              <a:t>sintéticos</a:t>
            </a:r>
            <a:r>
              <a:rPr lang="en-US" baseline="0" dirty="0" smtClean="0"/>
              <a:t> a </a:t>
            </a:r>
            <a:r>
              <a:rPr lang="en-US" baseline="0" dirty="0" err="1" smtClean="0"/>
              <a:t>partir</a:t>
            </a:r>
            <a:r>
              <a:rPr lang="en-US" baseline="0" dirty="0" smtClean="0"/>
              <a:t> de un </a:t>
            </a:r>
            <a:r>
              <a:rPr lang="en-US" baseline="0" dirty="0" err="1" smtClean="0"/>
              <a:t>radiosondeo</a:t>
            </a:r>
            <a:r>
              <a:rPr lang="en-US" baseline="0" dirty="0" smtClean="0"/>
              <a:t> a los </a:t>
            </a:r>
            <a:r>
              <a:rPr lang="en-US" baseline="0" dirty="0" err="1" smtClean="0"/>
              <a:t>que</a:t>
            </a:r>
            <a:r>
              <a:rPr lang="en-US" baseline="0" dirty="0" smtClean="0"/>
              <a:t> se </a:t>
            </a:r>
            <a:r>
              <a:rPr lang="en-US" baseline="0" dirty="0" err="1" smtClean="0"/>
              <a:t>agregaron</a:t>
            </a:r>
            <a:r>
              <a:rPr lang="en-US" baseline="0" dirty="0" smtClean="0"/>
              <a:t> </a:t>
            </a:r>
            <a:r>
              <a:rPr lang="en-US" baseline="0" dirty="0" err="1" smtClean="0"/>
              <a:t>distintas</a:t>
            </a:r>
            <a:r>
              <a:rPr lang="en-US" baseline="0" dirty="0" smtClean="0"/>
              <a:t> </a:t>
            </a:r>
            <a:r>
              <a:rPr lang="en-US" baseline="0" dirty="0" err="1" smtClean="0"/>
              <a:t>fuentes</a:t>
            </a:r>
            <a:r>
              <a:rPr lang="en-US" baseline="0" dirty="0" smtClean="0"/>
              <a:t> de error: </a:t>
            </a:r>
            <a:r>
              <a:rPr lang="en-US" baseline="0" dirty="0" err="1" smtClean="0"/>
              <a:t>aleatorios</a:t>
            </a:r>
            <a:r>
              <a:rPr lang="en-US" baseline="0" dirty="0" smtClean="0"/>
              <a:t> y </a:t>
            </a:r>
            <a:r>
              <a:rPr lang="en-US" baseline="0" dirty="0" err="1" smtClean="0"/>
              <a:t>datos</a:t>
            </a:r>
            <a:r>
              <a:rPr lang="en-US" baseline="0" dirty="0" smtClean="0"/>
              <a:t> </a:t>
            </a:r>
            <a:r>
              <a:rPr lang="en-US" baseline="0" dirty="0" err="1" smtClean="0"/>
              <a:t>faltantes</a:t>
            </a:r>
            <a:r>
              <a:rPr lang="en-US" baseline="0" dirty="0" smtClean="0"/>
              <a:t>. </a:t>
            </a:r>
            <a:r>
              <a:rPr lang="en-US" baseline="0" dirty="0" err="1" smtClean="0"/>
              <a:t>Luego</a:t>
            </a:r>
            <a:r>
              <a:rPr lang="en-US" baseline="0" dirty="0" smtClean="0"/>
              <a:t> </a:t>
            </a:r>
            <a:r>
              <a:rPr lang="en-US" baseline="0" dirty="0" err="1" smtClean="0"/>
              <a:t>fueron</a:t>
            </a:r>
            <a:r>
              <a:rPr lang="en-US" baseline="0" dirty="0" smtClean="0"/>
              <a:t> </a:t>
            </a:r>
            <a:r>
              <a:rPr lang="en-US" baseline="0" dirty="0" err="1" smtClean="0"/>
              <a:t>utilizados</a:t>
            </a:r>
            <a:r>
              <a:rPr lang="en-US" baseline="0" dirty="0" smtClean="0"/>
              <a:t> </a:t>
            </a:r>
            <a:r>
              <a:rPr lang="en-US" baseline="0" dirty="0" err="1" smtClean="0"/>
              <a:t>para</a:t>
            </a:r>
            <a:r>
              <a:rPr lang="en-US" baseline="0" dirty="0" smtClean="0"/>
              <a:t> </a:t>
            </a:r>
            <a:r>
              <a:rPr lang="en-US" baseline="0" dirty="0" err="1" smtClean="0"/>
              <a:t>obtener</a:t>
            </a:r>
            <a:r>
              <a:rPr lang="en-US" baseline="0" dirty="0" smtClean="0"/>
              <a:t> el </a:t>
            </a:r>
            <a:r>
              <a:rPr lang="en-US" baseline="0" dirty="0" err="1" smtClean="0"/>
              <a:t>perfil</a:t>
            </a:r>
            <a:r>
              <a:rPr lang="en-US" baseline="0" dirty="0" smtClean="0"/>
              <a:t> vertical del </a:t>
            </a:r>
            <a:r>
              <a:rPr lang="en-US" baseline="0" dirty="0" err="1" smtClean="0"/>
              <a:t>viento</a:t>
            </a:r>
            <a:r>
              <a:rPr lang="en-US" baseline="0" dirty="0" smtClean="0"/>
              <a:t> </a:t>
            </a:r>
            <a:r>
              <a:rPr lang="en-US" baseline="0" dirty="0" err="1" smtClean="0"/>
              <a:t>utilizando</a:t>
            </a:r>
            <a:r>
              <a:rPr lang="en-US" baseline="0" dirty="0" smtClean="0"/>
              <a:t> VAD. </a:t>
            </a:r>
          </a:p>
          <a:p>
            <a:endParaRPr lang="en-US" baseline="0" dirty="0" smtClean="0"/>
          </a:p>
          <a:p>
            <a:r>
              <a:rPr lang="en-US" baseline="0" dirty="0" smtClean="0"/>
              <a:t>Los </a:t>
            </a:r>
            <a:r>
              <a:rPr lang="en-US" baseline="0" dirty="0" err="1" smtClean="0"/>
              <a:t>perfiles</a:t>
            </a:r>
            <a:r>
              <a:rPr lang="en-US" baseline="0" dirty="0" smtClean="0"/>
              <a:t> finales se </a:t>
            </a:r>
            <a:r>
              <a:rPr lang="en-US" baseline="0" dirty="0" err="1" smtClean="0"/>
              <a:t>observan</a:t>
            </a:r>
            <a:r>
              <a:rPr lang="en-US" baseline="0" dirty="0" smtClean="0"/>
              <a:t> en la </a:t>
            </a:r>
            <a:r>
              <a:rPr lang="en-US" baseline="0" dirty="0" err="1" smtClean="0"/>
              <a:t>figura</a:t>
            </a:r>
            <a:r>
              <a:rPr lang="en-US" baseline="0" dirty="0" smtClean="0"/>
              <a:t>. En </a:t>
            </a:r>
            <a:r>
              <a:rPr lang="en-US" baseline="0" dirty="0" err="1" smtClean="0"/>
              <a:t>colores</a:t>
            </a:r>
            <a:r>
              <a:rPr lang="en-US" baseline="0" dirty="0" smtClean="0"/>
              <a:t> se </a:t>
            </a:r>
            <a:r>
              <a:rPr lang="en-US" baseline="0" dirty="0" err="1" smtClean="0"/>
              <a:t>muestra</a:t>
            </a:r>
            <a:r>
              <a:rPr lang="en-US" baseline="0" dirty="0" smtClean="0"/>
              <a:t> el </a:t>
            </a:r>
            <a:r>
              <a:rPr lang="en-US" baseline="0" dirty="0" err="1" smtClean="0"/>
              <a:t>sondeo</a:t>
            </a:r>
            <a:r>
              <a:rPr lang="en-US" baseline="0" dirty="0" smtClean="0"/>
              <a:t> y los </a:t>
            </a:r>
            <a:r>
              <a:rPr lang="en-US" baseline="0" dirty="0" err="1" smtClean="0"/>
              <a:t>perfiles</a:t>
            </a:r>
            <a:r>
              <a:rPr lang="en-US" baseline="0" dirty="0" smtClean="0"/>
              <a:t> </a:t>
            </a:r>
            <a:r>
              <a:rPr lang="en-US" baseline="0" dirty="0" err="1" smtClean="0"/>
              <a:t>obtenidos</a:t>
            </a:r>
            <a:r>
              <a:rPr lang="en-US" baseline="0" dirty="0" smtClean="0"/>
              <a:t> a </a:t>
            </a:r>
            <a:r>
              <a:rPr lang="en-US" baseline="0" dirty="0" err="1" smtClean="0"/>
              <a:t>partir</a:t>
            </a:r>
            <a:r>
              <a:rPr lang="en-US" baseline="0" dirty="0" smtClean="0"/>
              <a:t> de los </a:t>
            </a:r>
            <a:r>
              <a:rPr lang="en-US" baseline="0" dirty="0" err="1" smtClean="0"/>
              <a:t>campos</a:t>
            </a:r>
            <a:r>
              <a:rPr lang="en-US" baseline="0" dirty="0" smtClean="0"/>
              <a:t> de </a:t>
            </a:r>
            <a:r>
              <a:rPr lang="en-US" baseline="0" dirty="0" err="1" smtClean="0"/>
              <a:t>viento</a:t>
            </a:r>
            <a:r>
              <a:rPr lang="en-US" baseline="0" dirty="0" smtClean="0"/>
              <a:t> radial </a:t>
            </a:r>
            <a:r>
              <a:rPr lang="en-US" baseline="0" dirty="0" err="1" smtClean="0"/>
              <a:t>sintético</a:t>
            </a:r>
            <a:r>
              <a:rPr lang="en-US" baseline="0" dirty="0" smtClean="0"/>
              <a:t>. La </a:t>
            </a:r>
            <a:r>
              <a:rPr lang="en-US" baseline="0" dirty="0" err="1" smtClean="0"/>
              <a:t>diferencia</a:t>
            </a:r>
            <a:r>
              <a:rPr lang="en-US" baseline="0" dirty="0" smtClean="0"/>
              <a:t> </a:t>
            </a:r>
            <a:r>
              <a:rPr lang="en-US" baseline="0" dirty="0" err="1" smtClean="0"/>
              <a:t>más</a:t>
            </a:r>
            <a:r>
              <a:rPr lang="en-US" baseline="0" dirty="0" smtClean="0"/>
              <a:t> </a:t>
            </a:r>
            <a:r>
              <a:rPr lang="en-US" baseline="0" dirty="0" err="1" smtClean="0"/>
              <a:t>importante</a:t>
            </a:r>
            <a:r>
              <a:rPr lang="en-US" baseline="0" dirty="0" smtClean="0"/>
              <a:t> se </a:t>
            </a:r>
            <a:r>
              <a:rPr lang="en-US" baseline="0" dirty="0" err="1" smtClean="0"/>
              <a:t>observa</a:t>
            </a:r>
            <a:r>
              <a:rPr lang="en-US" baseline="0" dirty="0" smtClean="0"/>
              <a:t> al </a:t>
            </a:r>
            <a:r>
              <a:rPr lang="en-US" baseline="0" dirty="0" err="1" smtClean="0"/>
              <a:t>agregar</a:t>
            </a:r>
            <a:r>
              <a:rPr lang="en-US" baseline="0" dirty="0" smtClean="0"/>
              <a:t> </a:t>
            </a:r>
            <a:r>
              <a:rPr lang="en-US" baseline="0" dirty="0" err="1" smtClean="0"/>
              <a:t>datos</a:t>
            </a:r>
            <a:r>
              <a:rPr lang="en-US" baseline="0" dirty="0" smtClean="0"/>
              <a:t> </a:t>
            </a:r>
            <a:r>
              <a:rPr lang="en-US" baseline="0" dirty="0" err="1" smtClean="0"/>
              <a:t>faltantes</a:t>
            </a:r>
            <a:r>
              <a:rPr lang="en-US" baseline="0" dirty="0" smtClean="0"/>
              <a:t>. La </a:t>
            </a:r>
            <a:r>
              <a:rPr lang="en-US" baseline="0" dirty="0" err="1" smtClean="0"/>
              <a:t>línea</a:t>
            </a:r>
            <a:r>
              <a:rPr lang="en-US" baseline="0" dirty="0" smtClean="0"/>
              <a:t> </a:t>
            </a:r>
            <a:r>
              <a:rPr lang="en-US" baseline="0" dirty="0" err="1" smtClean="0"/>
              <a:t>negra</a:t>
            </a:r>
            <a:r>
              <a:rPr lang="en-US" baseline="0" dirty="0" smtClean="0"/>
              <a:t> </a:t>
            </a:r>
            <a:r>
              <a:rPr lang="en-US" baseline="0" dirty="0" err="1" smtClean="0"/>
              <a:t>corresponde</a:t>
            </a:r>
            <a:r>
              <a:rPr lang="en-US" baseline="0" dirty="0" smtClean="0"/>
              <a:t> al </a:t>
            </a:r>
            <a:r>
              <a:rPr lang="en-US" baseline="0" dirty="0" err="1" smtClean="0"/>
              <a:t>perfil</a:t>
            </a:r>
            <a:r>
              <a:rPr lang="en-US" baseline="0" dirty="0" smtClean="0"/>
              <a:t> </a:t>
            </a:r>
            <a:r>
              <a:rPr lang="en-US" baseline="0" dirty="0" err="1" smtClean="0"/>
              <a:t>obtenido</a:t>
            </a:r>
            <a:r>
              <a:rPr lang="en-US" baseline="0" dirty="0" smtClean="0"/>
              <a:t> con VAD a </a:t>
            </a:r>
            <a:r>
              <a:rPr lang="en-US" baseline="0" dirty="0" err="1" smtClean="0"/>
              <a:t>partir</a:t>
            </a:r>
            <a:r>
              <a:rPr lang="en-US" baseline="0" dirty="0" smtClean="0"/>
              <a:t> de los </a:t>
            </a:r>
            <a:r>
              <a:rPr lang="en-US" baseline="0" dirty="0" err="1" smtClean="0"/>
              <a:t>datos</a:t>
            </a:r>
            <a:r>
              <a:rPr lang="en-US" baseline="0" dirty="0" smtClean="0"/>
              <a:t> de radar. Si </a:t>
            </a:r>
            <a:r>
              <a:rPr lang="en-US" baseline="0" dirty="0" err="1" smtClean="0"/>
              <a:t>bien</a:t>
            </a:r>
            <a:r>
              <a:rPr lang="en-US" baseline="0" dirty="0" smtClean="0"/>
              <a:t> hay </a:t>
            </a:r>
            <a:r>
              <a:rPr lang="en-US" baseline="0" dirty="0" err="1" smtClean="0"/>
              <a:t>algunas</a:t>
            </a:r>
            <a:r>
              <a:rPr lang="en-US" baseline="0" dirty="0" smtClean="0"/>
              <a:t> </a:t>
            </a:r>
            <a:r>
              <a:rPr lang="en-US" baseline="0" dirty="0" err="1" smtClean="0"/>
              <a:t>diferencias</a:t>
            </a:r>
            <a:r>
              <a:rPr lang="en-US" baseline="0" dirty="0" smtClean="0"/>
              <a:t>, </a:t>
            </a:r>
            <a:r>
              <a:rPr lang="en-US" baseline="0" dirty="0" err="1" smtClean="0"/>
              <a:t>estas</a:t>
            </a:r>
            <a:r>
              <a:rPr lang="en-US" baseline="0" dirty="0" smtClean="0"/>
              <a:t> no son de gran </a:t>
            </a:r>
            <a:r>
              <a:rPr lang="en-US" baseline="0" dirty="0" err="1" smtClean="0"/>
              <a:t>magnitud</a:t>
            </a:r>
            <a:r>
              <a:rPr lang="en-US" baseline="0" dirty="0" smtClean="0"/>
              <a:t> </a:t>
            </a:r>
            <a:r>
              <a:rPr lang="en-US" baseline="0" dirty="0" err="1" smtClean="0"/>
              <a:t>aunque</a:t>
            </a:r>
            <a:r>
              <a:rPr lang="en-US" baseline="0" dirty="0" smtClean="0"/>
              <a:t> </a:t>
            </a:r>
            <a:r>
              <a:rPr lang="en-US" baseline="0" dirty="0" err="1" smtClean="0"/>
              <a:t>si</a:t>
            </a:r>
            <a:r>
              <a:rPr lang="en-US" baseline="0" dirty="0" smtClean="0"/>
              <a:t> </a:t>
            </a:r>
            <a:r>
              <a:rPr lang="en-US" baseline="0" dirty="0" err="1" smtClean="0"/>
              <a:t>afecta</a:t>
            </a:r>
            <a:r>
              <a:rPr lang="en-US" baseline="0" dirty="0" smtClean="0"/>
              <a:t> la </a:t>
            </a:r>
            <a:r>
              <a:rPr lang="en-US" baseline="0" dirty="0" err="1" smtClean="0"/>
              <a:t>falta</a:t>
            </a:r>
            <a:r>
              <a:rPr lang="en-US" baseline="0" dirty="0" smtClean="0"/>
              <a:t> de </a:t>
            </a:r>
            <a:r>
              <a:rPr lang="en-US" baseline="0" dirty="0" err="1" smtClean="0"/>
              <a:t>datos</a:t>
            </a:r>
            <a:r>
              <a:rPr lang="en-US" baseline="0" dirty="0" smtClean="0"/>
              <a:t> </a:t>
            </a:r>
            <a:r>
              <a:rPr lang="en-US" baseline="0" dirty="0" err="1" smtClean="0"/>
              <a:t>por</a:t>
            </a:r>
            <a:r>
              <a:rPr lang="en-US" baseline="0" dirty="0" smtClean="0"/>
              <a:t> </a:t>
            </a:r>
            <a:r>
              <a:rPr lang="en-US" baseline="0" dirty="0" err="1" smtClean="0"/>
              <a:t>encima</a:t>
            </a:r>
            <a:r>
              <a:rPr lang="en-US" baseline="0" dirty="0" smtClean="0"/>
              <a:t> de 750 m.</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9</a:t>
            </a:fld>
            <a:endParaRPr lang="en-US"/>
          </a:p>
        </p:txBody>
      </p:sp>
    </p:spTree>
    <p:extLst>
      <p:ext uri="{BB962C8B-B14F-4D97-AF65-F5344CB8AC3E}">
        <p14:creationId xmlns:p14="http://schemas.microsoft.com/office/powerpoint/2010/main" val="3199272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 </a:t>
            </a:r>
            <a:r>
              <a:rPr lang="en-US" dirty="0" err="1" smtClean="0"/>
              <a:t>conclusión</a:t>
            </a:r>
            <a:r>
              <a:rPr lang="en-US" dirty="0" smtClean="0"/>
              <a:t>:  El </a:t>
            </a:r>
            <a:r>
              <a:rPr lang="en-US" dirty="0" err="1" smtClean="0"/>
              <a:t>algoritmo</a:t>
            </a:r>
            <a:r>
              <a:rPr lang="en-US" baseline="0" dirty="0" smtClean="0"/>
              <a:t> </a:t>
            </a:r>
            <a:r>
              <a:rPr lang="en-US" baseline="0" dirty="0" err="1" smtClean="0"/>
              <a:t>tiene</a:t>
            </a:r>
            <a:r>
              <a:rPr lang="en-US" baseline="0" dirty="0" smtClean="0"/>
              <a:t> un </a:t>
            </a:r>
            <a:r>
              <a:rPr lang="en-US" baseline="0" dirty="0" err="1" smtClean="0"/>
              <a:t>buen</a:t>
            </a:r>
            <a:r>
              <a:rPr lang="en-US" baseline="0" dirty="0" smtClean="0"/>
              <a:t> </a:t>
            </a:r>
            <a:r>
              <a:rPr lang="en-US" baseline="0" dirty="0" err="1" smtClean="0"/>
              <a:t>desempeño</a:t>
            </a:r>
            <a:r>
              <a:rPr lang="en-US" baseline="0" dirty="0" smtClean="0"/>
              <a:t> al </a:t>
            </a:r>
            <a:r>
              <a:rPr lang="en-US" baseline="0" dirty="0" err="1" smtClean="0"/>
              <a:t>estimar</a:t>
            </a:r>
            <a:r>
              <a:rPr lang="en-US" baseline="0" dirty="0" smtClean="0"/>
              <a:t> el </a:t>
            </a:r>
            <a:r>
              <a:rPr lang="en-US" baseline="0" dirty="0" err="1" smtClean="0"/>
              <a:t>perfil</a:t>
            </a:r>
            <a:r>
              <a:rPr lang="en-US" baseline="0" dirty="0" smtClean="0"/>
              <a:t> vertical de </a:t>
            </a:r>
            <a:r>
              <a:rPr lang="en-US" baseline="0" dirty="0" err="1" smtClean="0"/>
              <a:t>viento</a:t>
            </a:r>
            <a:r>
              <a:rPr lang="en-US" baseline="0" dirty="0" smtClean="0"/>
              <a:t> y no </a:t>
            </a:r>
            <a:r>
              <a:rPr lang="en-US" baseline="0" dirty="0" err="1" smtClean="0"/>
              <a:t>es</a:t>
            </a:r>
            <a:r>
              <a:rPr lang="en-US" baseline="0" dirty="0" smtClean="0"/>
              <a:t> sensible a los </a:t>
            </a:r>
            <a:r>
              <a:rPr lang="en-US" baseline="0" dirty="0" err="1" smtClean="0"/>
              <a:t>errores</a:t>
            </a:r>
            <a:r>
              <a:rPr lang="en-US" baseline="0" dirty="0" smtClean="0"/>
              <a:t> </a:t>
            </a:r>
            <a:r>
              <a:rPr lang="en-US" baseline="0" dirty="0" err="1" smtClean="0"/>
              <a:t>aleatorios</a:t>
            </a:r>
            <a:r>
              <a:rPr lang="en-US" baseline="0" dirty="0" smtClean="0"/>
              <a:t>. </a:t>
            </a:r>
            <a:r>
              <a:rPr lang="en-US" baseline="0" dirty="0" err="1" smtClean="0"/>
              <a:t>Aunque</a:t>
            </a:r>
            <a:r>
              <a:rPr lang="en-US" baseline="0" dirty="0" smtClean="0"/>
              <a:t> la </a:t>
            </a:r>
            <a:r>
              <a:rPr lang="en-US" baseline="0" dirty="0" err="1" smtClean="0"/>
              <a:t>presencia</a:t>
            </a:r>
            <a:r>
              <a:rPr lang="en-US" baseline="0" dirty="0" smtClean="0"/>
              <a:t> de </a:t>
            </a:r>
            <a:r>
              <a:rPr lang="en-US" baseline="0" dirty="0" err="1" smtClean="0"/>
              <a:t>datos</a:t>
            </a:r>
            <a:r>
              <a:rPr lang="en-US" baseline="0" dirty="0" smtClean="0"/>
              <a:t> </a:t>
            </a:r>
            <a:r>
              <a:rPr lang="en-US" baseline="0" dirty="0" err="1" smtClean="0"/>
              <a:t>faltantes</a:t>
            </a:r>
            <a:r>
              <a:rPr lang="en-US" baseline="0" dirty="0" smtClean="0"/>
              <a:t> genera no solo la </a:t>
            </a:r>
            <a:r>
              <a:rPr lang="en-US" baseline="0" dirty="0" err="1" smtClean="0"/>
              <a:t>perdida</a:t>
            </a:r>
            <a:r>
              <a:rPr lang="en-US" baseline="0" dirty="0" smtClean="0"/>
              <a:t> de </a:t>
            </a:r>
            <a:r>
              <a:rPr lang="en-US" baseline="0" dirty="0" err="1" smtClean="0"/>
              <a:t>información</a:t>
            </a:r>
            <a:r>
              <a:rPr lang="en-US" baseline="0" dirty="0" smtClean="0"/>
              <a:t> en </a:t>
            </a:r>
            <a:r>
              <a:rPr lang="en-US" baseline="0" dirty="0" err="1" smtClean="0"/>
              <a:t>distintas</a:t>
            </a:r>
            <a:r>
              <a:rPr lang="en-US" baseline="0" dirty="0" smtClean="0"/>
              <a:t> </a:t>
            </a:r>
            <a:r>
              <a:rPr lang="en-US" baseline="0" dirty="0" err="1" smtClean="0"/>
              <a:t>alturas</a:t>
            </a:r>
            <a:r>
              <a:rPr lang="en-US" baseline="0" dirty="0" smtClean="0"/>
              <a:t> </a:t>
            </a:r>
            <a:r>
              <a:rPr lang="en-US" baseline="0" dirty="0" err="1" smtClean="0"/>
              <a:t>sino</a:t>
            </a:r>
            <a:r>
              <a:rPr lang="en-US" baseline="0" dirty="0" smtClean="0"/>
              <a:t> </a:t>
            </a:r>
            <a:r>
              <a:rPr lang="en-US" baseline="0" dirty="0" err="1" smtClean="0"/>
              <a:t>tambien</a:t>
            </a:r>
            <a:r>
              <a:rPr lang="en-US" baseline="0" dirty="0" smtClean="0"/>
              <a:t> un </a:t>
            </a:r>
            <a:r>
              <a:rPr lang="en-US" baseline="0" dirty="0" err="1" smtClean="0"/>
              <a:t>aumento</a:t>
            </a:r>
            <a:r>
              <a:rPr lang="en-US" baseline="0" dirty="0" smtClean="0"/>
              <a:t> en los </a:t>
            </a:r>
            <a:r>
              <a:rPr lang="en-US" baseline="0" dirty="0" err="1" smtClean="0"/>
              <a:t>errores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14CD8F2-C72B-4685-B5FF-089D687094EF}" type="slidenum">
              <a:rPr lang="en-US" smtClean="0"/>
              <a:t>10</a:t>
            </a:fld>
            <a:endParaRPr lang="en-US"/>
          </a:p>
        </p:txBody>
      </p:sp>
    </p:spTree>
    <p:extLst>
      <p:ext uri="{BB962C8B-B14F-4D97-AF65-F5344CB8AC3E}">
        <p14:creationId xmlns:p14="http://schemas.microsoft.com/office/powerpoint/2010/main" val="1194185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9C6CD0-AC23-4554-ABAF-CAA969B3E4E5}" type="datetimeFigureOut">
              <a:rPr lang="en-US" smtClean="0"/>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E2833-718A-4389-A48C-41448ED8B886}" type="slidenum">
              <a:rPr lang="en-US" smtClean="0"/>
              <a:t>‹#›</a:t>
            </a:fld>
            <a:endParaRPr lang="en-US"/>
          </a:p>
        </p:txBody>
      </p:sp>
    </p:spTree>
    <p:extLst>
      <p:ext uri="{BB962C8B-B14F-4D97-AF65-F5344CB8AC3E}">
        <p14:creationId xmlns:p14="http://schemas.microsoft.com/office/powerpoint/2010/main" val="1509093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9C6CD0-AC23-4554-ABAF-CAA969B3E4E5}" type="datetimeFigureOut">
              <a:rPr lang="en-US" smtClean="0"/>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E2833-718A-4389-A48C-41448ED8B886}" type="slidenum">
              <a:rPr lang="en-US" smtClean="0"/>
              <a:t>‹#›</a:t>
            </a:fld>
            <a:endParaRPr lang="en-US"/>
          </a:p>
        </p:txBody>
      </p:sp>
    </p:spTree>
    <p:extLst>
      <p:ext uri="{BB962C8B-B14F-4D97-AF65-F5344CB8AC3E}">
        <p14:creationId xmlns:p14="http://schemas.microsoft.com/office/powerpoint/2010/main" val="3026431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9C6CD0-AC23-4554-ABAF-CAA969B3E4E5}" type="datetimeFigureOut">
              <a:rPr lang="en-US" smtClean="0"/>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E2833-718A-4389-A48C-41448ED8B886}" type="slidenum">
              <a:rPr lang="en-US" smtClean="0"/>
              <a:t>‹#›</a:t>
            </a:fld>
            <a:endParaRPr lang="en-US"/>
          </a:p>
        </p:txBody>
      </p:sp>
    </p:spTree>
    <p:extLst>
      <p:ext uri="{BB962C8B-B14F-4D97-AF65-F5344CB8AC3E}">
        <p14:creationId xmlns:p14="http://schemas.microsoft.com/office/powerpoint/2010/main" val="405785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9C6CD0-AC23-4554-ABAF-CAA969B3E4E5}" type="datetimeFigureOut">
              <a:rPr lang="en-US" smtClean="0"/>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E2833-718A-4389-A48C-41448ED8B886}" type="slidenum">
              <a:rPr lang="en-US" smtClean="0"/>
              <a:t>‹#›</a:t>
            </a:fld>
            <a:endParaRPr lang="en-US"/>
          </a:p>
        </p:txBody>
      </p:sp>
    </p:spTree>
    <p:extLst>
      <p:ext uri="{BB962C8B-B14F-4D97-AF65-F5344CB8AC3E}">
        <p14:creationId xmlns:p14="http://schemas.microsoft.com/office/powerpoint/2010/main" val="1071358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9C6CD0-AC23-4554-ABAF-CAA969B3E4E5}" type="datetimeFigureOut">
              <a:rPr lang="en-US" smtClean="0"/>
              <a:t>3/19/2018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0E2833-718A-4389-A48C-41448ED8B886}" type="slidenum">
              <a:rPr lang="en-US" smtClean="0"/>
              <a:t>‹#›</a:t>
            </a:fld>
            <a:endParaRPr lang="en-US"/>
          </a:p>
        </p:txBody>
      </p:sp>
    </p:spTree>
    <p:extLst>
      <p:ext uri="{BB962C8B-B14F-4D97-AF65-F5344CB8AC3E}">
        <p14:creationId xmlns:p14="http://schemas.microsoft.com/office/powerpoint/2010/main" val="2687463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9C6CD0-AC23-4554-ABAF-CAA969B3E4E5}" type="datetimeFigureOut">
              <a:rPr lang="en-US" smtClean="0"/>
              <a:t>3/19/2018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E2833-718A-4389-A48C-41448ED8B886}" type="slidenum">
              <a:rPr lang="en-US" smtClean="0"/>
              <a:t>‹#›</a:t>
            </a:fld>
            <a:endParaRPr lang="en-US"/>
          </a:p>
        </p:txBody>
      </p:sp>
    </p:spTree>
    <p:extLst>
      <p:ext uri="{BB962C8B-B14F-4D97-AF65-F5344CB8AC3E}">
        <p14:creationId xmlns:p14="http://schemas.microsoft.com/office/powerpoint/2010/main" val="1709222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9C6CD0-AC23-4554-ABAF-CAA969B3E4E5}" type="datetimeFigureOut">
              <a:rPr lang="en-US" smtClean="0"/>
              <a:t>3/19/2018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0E2833-718A-4389-A48C-41448ED8B886}" type="slidenum">
              <a:rPr lang="en-US" smtClean="0"/>
              <a:t>‹#›</a:t>
            </a:fld>
            <a:endParaRPr lang="en-US"/>
          </a:p>
        </p:txBody>
      </p:sp>
    </p:spTree>
    <p:extLst>
      <p:ext uri="{BB962C8B-B14F-4D97-AF65-F5344CB8AC3E}">
        <p14:creationId xmlns:p14="http://schemas.microsoft.com/office/powerpoint/2010/main" val="918817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9C6CD0-AC23-4554-ABAF-CAA969B3E4E5}" type="datetimeFigureOut">
              <a:rPr lang="en-US" smtClean="0"/>
              <a:t>3/19/2018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0E2833-718A-4389-A48C-41448ED8B886}" type="slidenum">
              <a:rPr lang="en-US" smtClean="0"/>
              <a:t>‹#›</a:t>
            </a:fld>
            <a:endParaRPr lang="en-US"/>
          </a:p>
        </p:txBody>
      </p:sp>
    </p:spTree>
    <p:extLst>
      <p:ext uri="{BB962C8B-B14F-4D97-AF65-F5344CB8AC3E}">
        <p14:creationId xmlns:p14="http://schemas.microsoft.com/office/powerpoint/2010/main" val="2294187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9C6CD0-AC23-4554-ABAF-CAA969B3E4E5}" type="datetimeFigureOut">
              <a:rPr lang="en-US" smtClean="0"/>
              <a:t>3/19/2018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0E2833-718A-4389-A48C-41448ED8B886}" type="slidenum">
              <a:rPr lang="en-US" smtClean="0"/>
              <a:t>‹#›</a:t>
            </a:fld>
            <a:endParaRPr lang="en-US"/>
          </a:p>
        </p:txBody>
      </p:sp>
    </p:spTree>
    <p:extLst>
      <p:ext uri="{BB962C8B-B14F-4D97-AF65-F5344CB8AC3E}">
        <p14:creationId xmlns:p14="http://schemas.microsoft.com/office/powerpoint/2010/main" val="1220537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9C6CD0-AC23-4554-ABAF-CAA969B3E4E5}" type="datetimeFigureOut">
              <a:rPr lang="en-US" smtClean="0"/>
              <a:t>3/19/2018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E2833-718A-4389-A48C-41448ED8B886}" type="slidenum">
              <a:rPr lang="en-US" smtClean="0"/>
              <a:t>‹#›</a:t>
            </a:fld>
            <a:endParaRPr lang="en-US"/>
          </a:p>
        </p:txBody>
      </p:sp>
    </p:spTree>
    <p:extLst>
      <p:ext uri="{BB962C8B-B14F-4D97-AF65-F5344CB8AC3E}">
        <p14:creationId xmlns:p14="http://schemas.microsoft.com/office/powerpoint/2010/main" val="970931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9C6CD0-AC23-4554-ABAF-CAA969B3E4E5}" type="datetimeFigureOut">
              <a:rPr lang="en-US" smtClean="0"/>
              <a:t>3/19/2018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0E2833-718A-4389-A48C-41448ED8B886}" type="slidenum">
              <a:rPr lang="en-US" smtClean="0"/>
              <a:t>‹#›</a:t>
            </a:fld>
            <a:endParaRPr lang="en-US"/>
          </a:p>
        </p:txBody>
      </p:sp>
    </p:spTree>
    <p:extLst>
      <p:ext uri="{BB962C8B-B14F-4D97-AF65-F5344CB8AC3E}">
        <p14:creationId xmlns:p14="http://schemas.microsoft.com/office/powerpoint/2010/main" val="484259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9C6CD0-AC23-4554-ABAF-CAA969B3E4E5}" type="datetimeFigureOut">
              <a:rPr lang="en-US" smtClean="0"/>
              <a:t>3/19/2018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0E2833-718A-4389-A48C-41448ED8B886}" type="slidenum">
              <a:rPr lang="en-US" smtClean="0"/>
              <a:t>‹#›</a:t>
            </a:fld>
            <a:endParaRPr lang="en-US"/>
          </a:p>
        </p:txBody>
      </p:sp>
    </p:spTree>
    <p:extLst>
      <p:ext uri="{BB962C8B-B14F-4D97-AF65-F5344CB8AC3E}">
        <p14:creationId xmlns:p14="http://schemas.microsoft.com/office/powerpoint/2010/main" val="564943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3.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237312"/>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p:cNvCxnSpPr/>
          <p:nvPr/>
        </p:nvCxnSpPr>
        <p:spPr>
          <a:xfrm>
            <a:off x="3779912" y="908720"/>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5536" y="1666543"/>
            <a:ext cx="6264696" cy="2554545"/>
          </a:xfrm>
          <a:prstGeom prst="rect">
            <a:avLst/>
          </a:prstGeom>
          <a:noFill/>
        </p:spPr>
        <p:txBody>
          <a:bodyPr wrap="square" rtlCol="0">
            <a:spAutoFit/>
          </a:bodyPr>
          <a:lstStyle/>
          <a:p>
            <a:r>
              <a:rPr lang="en-US" sz="4000" b="1" dirty="0" smtClean="0">
                <a:solidFill>
                  <a:schemeClr val="bg1"/>
                </a:solidFill>
                <a:latin typeface="Cooper Hewitt" pitchFamily="2" charset="0"/>
                <a:ea typeface="Cooper Hewitt" pitchFamily="2" charset="0"/>
              </a:rPr>
              <a:t>VALIDACIÓN DE PARAMETRIZACIONES DE CAPA LÍMITE UTILIZANDO DATOS DE RADAR</a:t>
            </a:r>
            <a:endParaRPr lang="en-US" sz="4000" b="1" dirty="0">
              <a:solidFill>
                <a:schemeClr val="bg1"/>
              </a:solidFill>
              <a:latin typeface="Cooper Hewitt" pitchFamily="2" charset="0"/>
              <a:ea typeface="Cooper Hewitt" pitchFamily="2" charset="0"/>
            </a:endParaRPr>
          </a:p>
        </p:txBody>
      </p:sp>
      <p:sp>
        <p:nvSpPr>
          <p:cNvPr id="2" name="TextBox 1"/>
          <p:cNvSpPr txBox="1"/>
          <p:nvPr/>
        </p:nvSpPr>
        <p:spPr>
          <a:xfrm>
            <a:off x="395536" y="620688"/>
            <a:ext cx="3168352" cy="584775"/>
          </a:xfrm>
          <a:prstGeom prst="rect">
            <a:avLst/>
          </a:prstGeom>
          <a:noFill/>
        </p:spPr>
        <p:txBody>
          <a:bodyPr wrap="square" rtlCol="0">
            <a:spAutoFit/>
          </a:bodyPr>
          <a:lstStyle/>
          <a:p>
            <a:r>
              <a:rPr lang="en-US" sz="1600" b="1" dirty="0" err="1" smtClean="0">
                <a:solidFill>
                  <a:schemeClr val="bg1"/>
                </a:solidFill>
                <a:latin typeface="Cooper Hewitt" pitchFamily="2" charset="0"/>
                <a:ea typeface="Cooper Hewitt" pitchFamily="2" charset="0"/>
              </a:rPr>
              <a:t>Tesis</a:t>
            </a:r>
            <a:r>
              <a:rPr lang="en-US" sz="1600" b="1" dirty="0" smtClean="0">
                <a:solidFill>
                  <a:schemeClr val="bg1"/>
                </a:solidFill>
                <a:latin typeface="Cooper Hewitt" pitchFamily="2" charset="0"/>
                <a:ea typeface="Cooper Hewitt" pitchFamily="2" charset="0"/>
              </a:rPr>
              <a:t> de </a:t>
            </a:r>
            <a:r>
              <a:rPr lang="en-US" sz="1600" b="1" dirty="0" err="1" smtClean="0">
                <a:solidFill>
                  <a:schemeClr val="bg1"/>
                </a:solidFill>
                <a:latin typeface="Cooper Hewitt" pitchFamily="2" charset="0"/>
                <a:ea typeface="Cooper Hewitt" pitchFamily="2" charset="0"/>
              </a:rPr>
              <a:t>Licenciatura</a:t>
            </a:r>
            <a:r>
              <a:rPr lang="en-US" sz="1600" b="1" dirty="0" smtClean="0">
                <a:solidFill>
                  <a:schemeClr val="bg1"/>
                </a:solidFill>
                <a:latin typeface="Cooper Hewitt" pitchFamily="2" charset="0"/>
                <a:ea typeface="Cooper Hewitt" pitchFamily="2" charset="0"/>
              </a:rPr>
              <a:t> en </a:t>
            </a:r>
            <a:r>
              <a:rPr lang="en-US" sz="1600" b="1" dirty="0" err="1" smtClean="0">
                <a:solidFill>
                  <a:schemeClr val="bg1"/>
                </a:solidFill>
                <a:latin typeface="Cooper Hewitt" pitchFamily="2" charset="0"/>
                <a:ea typeface="Cooper Hewitt" pitchFamily="2" charset="0"/>
              </a:rPr>
              <a:t>Ciencias</a:t>
            </a:r>
            <a:r>
              <a:rPr lang="en-US" sz="1600" b="1" dirty="0" smtClean="0">
                <a:solidFill>
                  <a:schemeClr val="bg1"/>
                </a:solidFill>
                <a:latin typeface="Cooper Hewitt" pitchFamily="2" charset="0"/>
                <a:ea typeface="Cooper Hewitt" pitchFamily="2" charset="0"/>
              </a:rPr>
              <a:t> de la </a:t>
            </a:r>
            <a:r>
              <a:rPr lang="en-US" sz="1600" b="1" dirty="0" err="1" smtClean="0">
                <a:solidFill>
                  <a:schemeClr val="bg1"/>
                </a:solidFill>
                <a:latin typeface="Cooper Hewitt" pitchFamily="2" charset="0"/>
                <a:ea typeface="Cooper Hewitt" pitchFamily="2" charset="0"/>
              </a:rPr>
              <a:t>Atmósfera</a:t>
            </a:r>
            <a:endParaRPr lang="en-US" sz="1600" b="1" dirty="0">
              <a:solidFill>
                <a:schemeClr val="bg1"/>
              </a:solidFill>
              <a:latin typeface="Cooper Hewitt" pitchFamily="2" charset="0"/>
              <a:ea typeface="Cooper Hewitt" pitchFamily="2" charset="0"/>
            </a:endParaRPr>
          </a:p>
        </p:txBody>
      </p:sp>
      <p:sp>
        <p:nvSpPr>
          <p:cNvPr id="7" name="TextBox 6"/>
          <p:cNvSpPr txBox="1"/>
          <p:nvPr/>
        </p:nvSpPr>
        <p:spPr>
          <a:xfrm>
            <a:off x="395536" y="4932457"/>
            <a:ext cx="6066420" cy="646331"/>
          </a:xfrm>
          <a:prstGeom prst="rect">
            <a:avLst/>
          </a:prstGeom>
          <a:noFill/>
        </p:spPr>
        <p:txBody>
          <a:bodyPr wrap="square" rtlCol="0">
            <a:spAutoFit/>
          </a:bodyPr>
          <a:lstStyle/>
          <a:p>
            <a:r>
              <a:rPr lang="en-US" dirty="0" err="1" smtClean="0">
                <a:solidFill>
                  <a:schemeClr val="bg1"/>
                </a:solidFill>
                <a:latin typeface="Cooper Hewitt" pitchFamily="2" charset="0"/>
                <a:ea typeface="Cooper Hewitt" pitchFamily="2" charset="0"/>
              </a:rPr>
              <a:t>Tesista</a:t>
            </a:r>
            <a:r>
              <a:rPr lang="en-US" dirty="0" smtClean="0">
                <a:solidFill>
                  <a:schemeClr val="bg1"/>
                </a:solidFill>
                <a:latin typeface="Cooper Hewitt" pitchFamily="2" charset="0"/>
                <a:ea typeface="Cooper Hewitt" pitchFamily="2" charset="0"/>
              </a:rPr>
              <a:t>: Paola  Corrales</a:t>
            </a:r>
          </a:p>
          <a:p>
            <a:r>
              <a:rPr lang="en-US" dirty="0" err="1" smtClean="0">
                <a:solidFill>
                  <a:schemeClr val="bg1"/>
                </a:solidFill>
                <a:latin typeface="Cooper Hewitt" pitchFamily="2" charset="0"/>
                <a:ea typeface="Cooper Hewitt" pitchFamily="2" charset="0"/>
              </a:rPr>
              <a:t>Directores</a:t>
            </a:r>
            <a:r>
              <a:rPr lang="en-US" dirty="0" smtClean="0">
                <a:solidFill>
                  <a:schemeClr val="bg1"/>
                </a:solidFill>
                <a:latin typeface="Cooper Hewitt" pitchFamily="2" charset="0"/>
                <a:ea typeface="Cooper Hewitt" pitchFamily="2" charset="0"/>
              </a:rPr>
              <a:t>: Juan Ruiz y Marisa </a:t>
            </a:r>
            <a:r>
              <a:rPr lang="en-US" dirty="0" err="1" smtClean="0">
                <a:solidFill>
                  <a:schemeClr val="bg1"/>
                </a:solidFill>
                <a:latin typeface="Cooper Hewitt" pitchFamily="2" charset="0"/>
                <a:ea typeface="Cooper Hewitt" pitchFamily="2" charset="0"/>
              </a:rPr>
              <a:t>Gassmann</a:t>
            </a:r>
            <a:endParaRPr lang="en-US" dirty="0">
              <a:solidFill>
                <a:schemeClr val="bg1"/>
              </a:solidFill>
              <a:latin typeface="Cooper Hewitt" pitchFamily="2" charset="0"/>
              <a:ea typeface="Cooper Hewitt" pitchFamily="2" charset="0"/>
            </a:endParaRPr>
          </a:p>
        </p:txBody>
      </p:sp>
      <p:pic>
        <p:nvPicPr>
          <p:cNvPr id="1026" name="Picture 2" descr="Z:\home\pao\Dropbox\Tesis\tesis-VAD\Tesis\logoDCA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0378" y="4803864"/>
            <a:ext cx="1069974" cy="1080000"/>
          </a:xfrm>
          <a:prstGeom prst="ellipse">
            <a:avLst/>
          </a:prstGeom>
          <a:noFill/>
          <a:extLst>
            <a:ext uri="{909E8E84-426E-40DD-AFC4-6F175D3DCCD1}">
              <a14:hiddenFill xmlns:a14="http://schemas.microsoft.com/office/drawing/2010/main">
                <a:solidFill>
                  <a:srgbClr val="FFFFFF"/>
                </a:solidFill>
              </a14:hiddenFill>
            </a:ext>
          </a:extLst>
        </p:spPr>
      </p:pic>
      <p:pic>
        <p:nvPicPr>
          <p:cNvPr id="1027" name="Picture 3" descr="Z:\home\pao\Dropbox\Tesis\tesis-VAD\Tesis\logoUB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2360" y="4803864"/>
            <a:ext cx="1080000" cy="1080000"/>
          </a:xfrm>
          <a:prstGeom prst="ellipse">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93490" y="6390431"/>
            <a:ext cx="4104456" cy="276999"/>
          </a:xfrm>
          <a:prstGeom prst="rect">
            <a:avLst/>
          </a:prstGeom>
          <a:noFill/>
        </p:spPr>
        <p:txBody>
          <a:bodyPr wrap="square" rtlCol="0">
            <a:spAutoFit/>
          </a:bodyPr>
          <a:lstStyle/>
          <a:p>
            <a:r>
              <a:rPr lang="en-US" sz="1200" dirty="0" smtClean="0">
                <a:latin typeface="Cooper Hewitt" pitchFamily="2" charset="0"/>
                <a:ea typeface="Cooper Hewitt" pitchFamily="2" charset="0"/>
              </a:rPr>
              <a:t>22 de </a:t>
            </a:r>
            <a:r>
              <a:rPr lang="en-US" sz="1200" dirty="0" err="1" smtClean="0">
                <a:latin typeface="Cooper Hewitt" pitchFamily="2" charset="0"/>
                <a:ea typeface="Cooper Hewitt" pitchFamily="2" charset="0"/>
              </a:rPr>
              <a:t>marzo</a:t>
            </a:r>
            <a:r>
              <a:rPr lang="en-US" sz="1200" dirty="0" smtClean="0">
                <a:latin typeface="Cooper Hewitt" pitchFamily="2" charset="0"/>
                <a:ea typeface="Cooper Hewitt" pitchFamily="2" charset="0"/>
              </a:rPr>
              <a:t> de 2018</a:t>
            </a:r>
            <a:endParaRPr lang="en-US" sz="1200" dirty="0">
              <a:latin typeface="Cooper Hewitt" pitchFamily="2" charset="0"/>
              <a:ea typeface="Cooper Hewitt" pitchFamily="2" charset="0"/>
            </a:endParaRPr>
          </a:p>
        </p:txBody>
      </p:sp>
    </p:spTree>
    <p:extLst>
      <p:ext uri="{BB962C8B-B14F-4D97-AF65-F5344CB8AC3E}">
        <p14:creationId xmlns:p14="http://schemas.microsoft.com/office/powerpoint/2010/main" val="29781410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560874"/>
            <a:ext cx="6264696" cy="707886"/>
          </a:xfrm>
          <a:prstGeom prst="rect">
            <a:avLst/>
          </a:prstGeom>
          <a:noFill/>
        </p:spPr>
        <p:txBody>
          <a:bodyPr wrap="square" rtlCol="0">
            <a:spAutoFit/>
          </a:bodyPr>
          <a:lstStyle/>
          <a:p>
            <a:r>
              <a:rPr lang="en-US" sz="4000" b="1" dirty="0" smtClean="0">
                <a:solidFill>
                  <a:schemeClr val="bg1"/>
                </a:solidFill>
                <a:latin typeface="Cooper Hewitt" pitchFamily="2" charset="0"/>
                <a:ea typeface="Cooper Hewitt" pitchFamily="2" charset="0"/>
              </a:rPr>
              <a:t>VAD</a:t>
            </a:r>
            <a:endParaRPr lang="en-US" sz="4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a:solidFill>
                  <a:schemeClr val="bg1"/>
                </a:solidFill>
                <a:latin typeface="Cooper Hewitt" pitchFamily="2" charset="0"/>
                <a:ea typeface="Cooper Hewitt" pitchFamily="2" charset="0"/>
              </a:rPr>
              <a:t>Análisis</a:t>
            </a:r>
            <a:r>
              <a:rPr lang="en-US" sz="1200" b="1" dirty="0">
                <a:solidFill>
                  <a:schemeClr val="bg1"/>
                </a:solidFill>
                <a:latin typeface="Cooper Hewitt" pitchFamily="2" charset="0"/>
                <a:ea typeface="Cooper Hewitt" pitchFamily="2" charset="0"/>
              </a:rPr>
              <a:t> de </a:t>
            </a:r>
            <a:r>
              <a:rPr lang="en-US" sz="1200" b="1" dirty="0" err="1">
                <a:solidFill>
                  <a:schemeClr val="bg1"/>
                </a:solidFill>
                <a:latin typeface="Cooper Hewitt" pitchFamily="2" charset="0"/>
                <a:ea typeface="Cooper Hewitt" pitchFamily="2" charset="0"/>
              </a:rPr>
              <a:t>las</a:t>
            </a:r>
            <a:r>
              <a:rPr lang="en-US" sz="1200" b="1" dirty="0">
                <a:solidFill>
                  <a:schemeClr val="bg1"/>
                </a:solidFill>
                <a:latin typeface="Cooper Hewitt" pitchFamily="2" charset="0"/>
                <a:ea typeface="Cooper Hewitt" pitchFamily="2" charset="0"/>
              </a:rPr>
              <a:t> </a:t>
            </a:r>
            <a:r>
              <a:rPr lang="en-US" sz="1200" b="1" dirty="0" err="1">
                <a:solidFill>
                  <a:schemeClr val="bg1"/>
                </a:solidFill>
                <a:latin typeface="Cooper Hewitt" pitchFamily="2" charset="0"/>
                <a:ea typeface="Cooper Hewitt" pitchFamily="2" charset="0"/>
              </a:rPr>
              <a:t>observaciones</a:t>
            </a:r>
            <a:endParaRPr lang="en-US" sz="1200" b="1" dirty="0">
              <a:solidFill>
                <a:schemeClr val="bg1"/>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Conclusiones</a:t>
            </a:r>
            <a:endParaRPr lang="en-US" sz="1200" b="1" dirty="0">
              <a:latin typeface="Cooper Hewitt" pitchFamily="2" charset="0"/>
              <a:ea typeface="Cooper Hewitt" pitchFamily="2" charset="0"/>
            </a:endParaRPr>
          </a:p>
        </p:txBody>
      </p:sp>
      <p:sp>
        <p:nvSpPr>
          <p:cNvPr id="9" name="TextBox 8"/>
          <p:cNvSpPr txBox="1"/>
          <p:nvPr/>
        </p:nvSpPr>
        <p:spPr>
          <a:xfrm>
            <a:off x="611560" y="2492896"/>
            <a:ext cx="7848872" cy="1785104"/>
          </a:xfrm>
          <a:prstGeom prst="rect">
            <a:avLst/>
          </a:prstGeom>
          <a:noFill/>
        </p:spPr>
        <p:txBody>
          <a:bodyPr wrap="square" rtlCol="0">
            <a:spAutoFit/>
          </a:bodyPr>
          <a:lstStyle/>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El </a:t>
            </a:r>
            <a:r>
              <a:rPr lang="es-ES" sz="2000" dirty="0">
                <a:solidFill>
                  <a:schemeClr val="bg1"/>
                </a:solidFill>
                <a:latin typeface="PT Sans" pitchFamily="34" charset="0"/>
                <a:ea typeface="PT Sans" pitchFamily="34" charset="0"/>
              </a:rPr>
              <a:t>algoritmo tiene un buen </a:t>
            </a:r>
            <a:r>
              <a:rPr lang="es-ES" sz="2000" dirty="0" smtClean="0">
                <a:solidFill>
                  <a:schemeClr val="bg1"/>
                </a:solidFill>
                <a:latin typeface="PT Sans" pitchFamily="34" charset="0"/>
                <a:ea typeface="PT Sans" pitchFamily="34" charset="0"/>
              </a:rPr>
              <a:t>desempeño al estimar el perfil vertical de viento.</a:t>
            </a:r>
          </a:p>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No es particularmente sensible a errores aleatorios.</a:t>
            </a:r>
          </a:p>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La presencia </a:t>
            </a:r>
            <a:r>
              <a:rPr lang="es-ES" sz="2000" dirty="0">
                <a:solidFill>
                  <a:schemeClr val="bg1"/>
                </a:solidFill>
                <a:latin typeface="PT Sans" pitchFamily="34" charset="0"/>
                <a:ea typeface="PT Sans" pitchFamily="34" charset="0"/>
              </a:rPr>
              <a:t>de datos faltantes genera un aumento en los </a:t>
            </a:r>
            <a:r>
              <a:rPr lang="es-ES" sz="2000" dirty="0" smtClean="0">
                <a:solidFill>
                  <a:schemeClr val="bg1"/>
                </a:solidFill>
                <a:latin typeface="PT Sans" pitchFamily="34" charset="0"/>
                <a:ea typeface="PT Sans" pitchFamily="34" charset="0"/>
              </a:rPr>
              <a:t>errores al estimar el perfil.</a:t>
            </a:r>
            <a:endParaRPr lang="en-US" sz="2000" dirty="0">
              <a:solidFill>
                <a:schemeClr val="bg1"/>
              </a:solidFill>
              <a:latin typeface="PT Sans" pitchFamily="34" charset="0"/>
              <a:ea typeface="PT Sans" pitchFamily="34" charset="0"/>
            </a:endParaRPr>
          </a:p>
        </p:txBody>
      </p:sp>
    </p:spTree>
    <p:extLst>
      <p:ext uri="{BB962C8B-B14F-4D97-AF65-F5344CB8AC3E}">
        <p14:creationId xmlns:p14="http://schemas.microsoft.com/office/powerpoint/2010/main" val="2698782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332656"/>
            <a:ext cx="9144000" cy="1152128"/>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632882"/>
            <a:ext cx="8136904" cy="707886"/>
          </a:xfrm>
          <a:prstGeom prst="rect">
            <a:avLst/>
          </a:prstGeom>
          <a:noFill/>
        </p:spPr>
        <p:txBody>
          <a:bodyPr wrap="square" rtlCol="0">
            <a:spAutoFit/>
          </a:bodyPr>
          <a:lstStyle/>
          <a:p>
            <a:r>
              <a:rPr lang="en-US" sz="4000" b="1" dirty="0" smtClean="0">
                <a:solidFill>
                  <a:schemeClr val="bg1"/>
                </a:solidFill>
                <a:latin typeface="Cooper Hewitt" pitchFamily="2" charset="0"/>
                <a:ea typeface="Cooper Hewitt" pitchFamily="2" charset="0"/>
              </a:rPr>
              <a:t>ANÁLISIS DE LAS OBSERVACIONES</a:t>
            </a:r>
            <a:endParaRPr lang="en-US" sz="4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Casos</a:t>
            </a:r>
            <a:r>
              <a:rPr lang="en-US" sz="1200" dirty="0" smtClean="0">
                <a:latin typeface="Cooper Hewitt" pitchFamily="2" charset="0"/>
                <a:ea typeface="Cooper Hewitt" pitchFamily="2" charset="0"/>
              </a:rPr>
              <a:t> de </a:t>
            </a:r>
            <a:r>
              <a:rPr lang="en-US" sz="1200" dirty="0" err="1" smtClean="0">
                <a:latin typeface="Cooper Hewitt" pitchFamily="2" charset="0"/>
                <a:ea typeface="Cooper Hewitt" pitchFamily="2" charset="0"/>
              </a:rPr>
              <a:t>estudio</a:t>
            </a:r>
            <a:endParaRPr lang="en-US" sz="1200" dirty="0">
              <a:latin typeface="Cooper Hewitt" pitchFamily="2" charset="0"/>
              <a:ea typeface="Cooper Hewitt" pitchFamily="2" charset="0"/>
            </a:endParaRPr>
          </a:p>
        </p:txBody>
      </p:sp>
      <p:sp>
        <p:nvSpPr>
          <p:cNvPr id="8" name="TextBox 7"/>
          <p:cNvSpPr txBox="1"/>
          <p:nvPr/>
        </p:nvSpPr>
        <p:spPr>
          <a:xfrm>
            <a:off x="611560" y="2090172"/>
            <a:ext cx="7920880" cy="1338828"/>
          </a:xfrm>
          <a:prstGeom prst="rect">
            <a:avLst/>
          </a:prstGeom>
          <a:noFill/>
        </p:spPr>
        <p:txBody>
          <a:bodyPr wrap="square" rtlCol="0">
            <a:spAutoFit/>
          </a:bodyPr>
          <a:lstStyle/>
          <a:p>
            <a:pPr marL="285750" indent="-285750">
              <a:lnSpc>
                <a:spcPct val="150000"/>
              </a:lnSpc>
              <a:buFont typeface="Arial"/>
              <a:buChar char="•"/>
            </a:pPr>
            <a:r>
              <a:rPr lang="en-US" dirty="0" err="1" smtClean="0">
                <a:latin typeface="Cooper Hewitt" pitchFamily="2" charset="0"/>
                <a:ea typeface="Cooper Hewitt" pitchFamily="2" charset="0"/>
              </a:rPr>
              <a:t>Cielos</a:t>
            </a:r>
            <a:r>
              <a:rPr lang="en-US" dirty="0" smtClean="0">
                <a:latin typeface="Cooper Hewitt" pitchFamily="2" charset="0"/>
                <a:ea typeface="Cooper Hewitt" pitchFamily="2" charset="0"/>
              </a:rPr>
              <a:t> </a:t>
            </a:r>
            <a:r>
              <a:rPr lang="en-US" dirty="0" err="1" smtClean="0">
                <a:latin typeface="Cooper Hewitt" pitchFamily="2" charset="0"/>
                <a:ea typeface="Cooper Hewitt" pitchFamily="2" charset="0"/>
              </a:rPr>
              <a:t>despejados</a:t>
            </a:r>
            <a:endParaRPr lang="en-US" dirty="0" smtClean="0">
              <a:latin typeface="Cooper Hewitt" pitchFamily="2" charset="0"/>
              <a:ea typeface="Cooper Hewitt" pitchFamily="2" charset="0"/>
            </a:endParaRPr>
          </a:p>
          <a:p>
            <a:pPr marL="285750" indent="-285750">
              <a:lnSpc>
                <a:spcPct val="150000"/>
              </a:lnSpc>
              <a:buFont typeface="Arial"/>
              <a:buChar char="•"/>
            </a:pPr>
            <a:r>
              <a:rPr lang="en-US" dirty="0" err="1" smtClean="0">
                <a:latin typeface="Cooper Hewitt" pitchFamily="2" charset="0"/>
                <a:ea typeface="Cooper Hewitt" pitchFamily="2" charset="0"/>
              </a:rPr>
              <a:t>Días</a:t>
            </a:r>
            <a:r>
              <a:rPr lang="en-US" dirty="0" smtClean="0">
                <a:latin typeface="Cooper Hewitt" pitchFamily="2" charset="0"/>
                <a:ea typeface="Cooper Hewitt" pitchFamily="2" charset="0"/>
              </a:rPr>
              <a:t> de </a:t>
            </a:r>
            <a:r>
              <a:rPr lang="en-US" dirty="0" err="1" smtClean="0">
                <a:latin typeface="Cooper Hewitt" pitchFamily="2" charset="0"/>
                <a:ea typeface="Cooper Hewitt" pitchFamily="2" charset="0"/>
              </a:rPr>
              <a:t>verano</a:t>
            </a:r>
            <a:endParaRPr lang="en-US" dirty="0" smtClean="0">
              <a:latin typeface="Cooper Hewitt" pitchFamily="2" charset="0"/>
              <a:ea typeface="Cooper Hewitt" pitchFamily="2" charset="0"/>
            </a:endParaRPr>
          </a:p>
          <a:p>
            <a:pPr marL="285750" indent="-285750">
              <a:lnSpc>
                <a:spcPct val="150000"/>
              </a:lnSpc>
              <a:buFont typeface="Arial"/>
              <a:buChar char="•"/>
            </a:pPr>
            <a:r>
              <a:rPr lang="en-US" dirty="0" err="1" smtClean="0">
                <a:latin typeface="Cooper Hewitt" pitchFamily="2" charset="0"/>
                <a:ea typeface="Cooper Hewitt" pitchFamily="2" charset="0"/>
              </a:rPr>
              <a:t>Viento</a:t>
            </a:r>
            <a:r>
              <a:rPr lang="en-US" dirty="0" smtClean="0">
                <a:latin typeface="Cooper Hewitt" pitchFamily="2" charset="0"/>
                <a:ea typeface="Cooper Hewitt" pitchFamily="2" charset="0"/>
              </a:rPr>
              <a:t> </a:t>
            </a:r>
            <a:r>
              <a:rPr lang="en-US" dirty="0" err="1" smtClean="0">
                <a:latin typeface="Cooper Hewitt" pitchFamily="2" charset="0"/>
                <a:ea typeface="Cooper Hewitt" pitchFamily="2" charset="0"/>
              </a:rPr>
              <a:t>leve</a:t>
            </a:r>
            <a:r>
              <a:rPr lang="en-US" dirty="0" smtClean="0">
                <a:latin typeface="Cooper Hewitt" pitchFamily="2" charset="0"/>
                <a:ea typeface="Cooper Hewitt" pitchFamily="2" charset="0"/>
              </a:rPr>
              <a:t> a </a:t>
            </a:r>
            <a:r>
              <a:rPr lang="en-US" dirty="0" err="1" smtClean="0">
                <a:latin typeface="Cooper Hewitt" pitchFamily="2" charset="0"/>
                <a:ea typeface="Cooper Hewitt" pitchFamily="2" charset="0"/>
              </a:rPr>
              <a:t>moderado</a:t>
            </a:r>
            <a:endParaRPr lang="en-US" dirty="0" smtClean="0">
              <a:latin typeface="Cooper Hewitt" pitchFamily="2" charset="0"/>
              <a:ea typeface="Cooper Hewitt" pitchFamily="2" charset="0"/>
            </a:endParaRPr>
          </a:p>
        </p:txBody>
      </p:sp>
      <p:sp>
        <p:nvSpPr>
          <p:cNvPr id="9" name="TextBox 8"/>
          <p:cNvSpPr txBox="1"/>
          <p:nvPr/>
        </p:nvSpPr>
        <p:spPr>
          <a:xfrm>
            <a:off x="611560" y="1700808"/>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SITUACIONES DE INTERÉS</a:t>
            </a:r>
          </a:p>
        </p:txBody>
      </p:sp>
    </p:spTree>
    <p:extLst>
      <p:ext uri="{BB962C8B-B14F-4D97-AF65-F5344CB8AC3E}">
        <p14:creationId xmlns:p14="http://schemas.microsoft.com/office/powerpoint/2010/main" val="3741036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5536" y="560874"/>
            <a:ext cx="6264696" cy="707886"/>
          </a:xfrm>
          <a:prstGeom prst="rect">
            <a:avLst/>
          </a:prstGeom>
          <a:noFill/>
        </p:spPr>
        <p:txBody>
          <a:bodyPr wrap="square" rtlCol="0">
            <a:spAutoFit/>
          </a:bodyPr>
          <a:lstStyle/>
          <a:p>
            <a:r>
              <a:rPr lang="en-US" sz="4000" b="1" dirty="0" smtClean="0">
                <a:solidFill>
                  <a:srgbClr val="21908C"/>
                </a:solidFill>
                <a:latin typeface="Cooper Hewitt" pitchFamily="2" charset="0"/>
                <a:ea typeface="Cooper Hewitt" pitchFamily="2" charset="0"/>
              </a:rPr>
              <a:t>CASO 1: 14/01/2016</a:t>
            </a:r>
            <a:endParaRPr lang="en-US" sz="4000" b="1" dirty="0">
              <a:solidFill>
                <a:srgbClr val="21908C"/>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Situación</a:t>
            </a:r>
            <a:r>
              <a:rPr lang="en-US" sz="1200" dirty="0" smtClean="0">
                <a:latin typeface="Cooper Hewitt" pitchFamily="2" charset="0"/>
                <a:ea typeface="Cooper Hewitt" pitchFamily="2" charset="0"/>
              </a:rPr>
              <a:t> </a:t>
            </a:r>
            <a:r>
              <a:rPr lang="en-US" sz="1200" dirty="0" err="1" smtClean="0">
                <a:latin typeface="Cooper Hewitt" pitchFamily="2" charset="0"/>
                <a:ea typeface="Cooper Hewitt" pitchFamily="2" charset="0"/>
              </a:rPr>
              <a:t>sinóptica</a:t>
            </a:r>
            <a:endParaRPr lang="en-US" sz="1200" dirty="0">
              <a:latin typeface="Cooper Hewitt" pitchFamily="2" charset="0"/>
              <a:ea typeface="Cooper Hewitt" pitchFamily="2" charset="0"/>
            </a:endParaRPr>
          </a:p>
        </p:txBody>
      </p:sp>
      <p:sp>
        <p:nvSpPr>
          <p:cNvPr id="2" name="TextBox 1"/>
          <p:cNvSpPr txBox="1"/>
          <p:nvPr/>
        </p:nvSpPr>
        <p:spPr>
          <a:xfrm>
            <a:off x="539552" y="5301208"/>
            <a:ext cx="3888432" cy="738664"/>
          </a:xfrm>
          <a:prstGeom prst="rect">
            <a:avLst/>
          </a:prstGeom>
          <a:noFill/>
        </p:spPr>
        <p:txBody>
          <a:bodyPr wrap="square" rtlCol="0">
            <a:spAutoFit/>
          </a:bodyPr>
          <a:lstStyle/>
          <a:p>
            <a:pPr algn="ctr"/>
            <a:r>
              <a:rPr lang="es-ES" sz="1400" dirty="0">
                <a:latin typeface="PT Sans" pitchFamily="34" charset="0"/>
                <a:ea typeface="PT Sans" pitchFamily="34" charset="0"/>
              </a:rPr>
              <a:t>Altura geopotencial (</a:t>
            </a:r>
            <a:r>
              <a:rPr lang="es-ES" sz="1400" dirty="0" err="1">
                <a:latin typeface="PT Sans" pitchFamily="34" charset="0"/>
                <a:ea typeface="PT Sans" pitchFamily="34" charset="0"/>
              </a:rPr>
              <a:t>mpg</a:t>
            </a:r>
            <a:r>
              <a:rPr lang="es-ES" sz="1400" dirty="0">
                <a:latin typeface="PT Sans" pitchFamily="34" charset="0"/>
                <a:ea typeface="PT Sans" pitchFamily="34" charset="0"/>
              </a:rPr>
              <a:t>) en 1000 </a:t>
            </a:r>
            <a:r>
              <a:rPr lang="es-ES" sz="1400" dirty="0" err="1">
                <a:latin typeface="PT Sans" pitchFamily="34" charset="0"/>
                <a:ea typeface="PT Sans" pitchFamily="34" charset="0"/>
              </a:rPr>
              <a:t>hPa</a:t>
            </a:r>
            <a:r>
              <a:rPr lang="es-ES" sz="1400" dirty="0">
                <a:latin typeface="PT Sans" pitchFamily="34" charset="0"/>
                <a:ea typeface="PT Sans" pitchFamily="34" charset="0"/>
              </a:rPr>
              <a:t> para </a:t>
            </a:r>
            <a:r>
              <a:rPr lang="es-ES" sz="1400" dirty="0" smtClean="0">
                <a:latin typeface="PT Sans" pitchFamily="34" charset="0"/>
                <a:ea typeface="PT Sans" pitchFamily="34" charset="0"/>
              </a:rPr>
              <a:t>las </a:t>
            </a:r>
            <a:r>
              <a:rPr lang="es-ES" sz="1400" dirty="0">
                <a:latin typeface="PT Sans" pitchFamily="34" charset="0"/>
                <a:ea typeface="PT Sans" pitchFamily="34" charset="0"/>
              </a:rPr>
              <a:t>12 UTC del 14 </a:t>
            </a:r>
            <a:r>
              <a:rPr lang="es-ES" sz="1400" dirty="0" smtClean="0">
                <a:latin typeface="PT Sans" pitchFamily="34" charset="0"/>
                <a:ea typeface="PT Sans" pitchFamily="34" charset="0"/>
              </a:rPr>
              <a:t>de enero </a:t>
            </a:r>
            <a:r>
              <a:rPr lang="es-ES" sz="1400" dirty="0">
                <a:latin typeface="PT Sans" pitchFamily="34" charset="0"/>
                <a:ea typeface="PT Sans" pitchFamily="34" charset="0"/>
              </a:rPr>
              <a:t>de </a:t>
            </a:r>
            <a:r>
              <a:rPr lang="es-ES" sz="1400" dirty="0" smtClean="0">
                <a:latin typeface="PT Sans" pitchFamily="34" charset="0"/>
                <a:ea typeface="PT Sans" pitchFamily="34" charset="0"/>
              </a:rPr>
              <a:t>2016. </a:t>
            </a:r>
          </a:p>
          <a:p>
            <a:pPr algn="ctr"/>
            <a:r>
              <a:rPr lang="es-ES" sz="1400" dirty="0" smtClean="0">
                <a:latin typeface="PT Sans" pitchFamily="34" charset="0"/>
                <a:ea typeface="PT Sans" pitchFamily="34" charset="0"/>
              </a:rPr>
              <a:t>Datos </a:t>
            </a:r>
            <a:r>
              <a:rPr lang="es-ES" sz="1400" dirty="0">
                <a:latin typeface="PT Sans" pitchFamily="34" charset="0"/>
                <a:ea typeface="PT Sans" pitchFamily="34" charset="0"/>
              </a:rPr>
              <a:t>de </a:t>
            </a:r>
            <a:r>
              <a:rPr lang="es-ES" sz="1400" dirty="0" err="1" smtClean="0">
                <a:latin typeface="PT Sans" pitchFamily="34" charset="0"/>
                <a:ea typeface="PT Sans" pitchFamily="34" charset="0"/>
              </a:rPr>
              <a:t>Reanálisis</a:t>
            </a:r>
            <a:r>
              <a:rPr lang="es-ES" sz="1400" dirty="0" smtClean="0">
                <a:latin typeface="PT Sans" pitchFamily="34" charset="0"/>
                <a:ea typeface="PT Sans" pitchFamily="34" charset="0"/>
              </a:rPr>
              <a:t>.</a:t>
            </a:r>
            <a:endParaRPr lang="en-US" sz="1400" dirty="0">
              <a:latin typeface="PT Sans" pitchFamily="34" charset="0"/>
              <a:ea typeface="PT Sans" pitchFamily="34" charset="0"/>
            </a:endParaRPr>
          </a:p>
        </p:txBody>
      </p:sp>
      <p:sp>
        <p:nvSpPr>
          <p:cNvPr id="12" name="TextBox 11"/>
          <p:cNvSpPr txBox="1"/>
          <p:nvPr/>
        </p:nvSpPr>
        <p:spPr>
          <a:xfrm>
            <a:off x="4788024" y="4620255"/>
            <a:ext cx="3888432" cy="954107"/>
          </a:xfrm>
          <a:prstGeom prst="rect">
            <a:avLst/>
          </a:prstGeom>
          <a:noFill/>
        </p:spPr>
        <p:txBody>
          <a:bodyPr wrap="square" rtlCol="0">
            <a:spAutoFit/>
          </a:bodyPr>
          <a:lstStyle/>
          <a:p>
            <a:pPr algn="ctr"/>
            <a:r>
              <a:rPr lang="es-ES" sz="1400" dirty="0" smtClean="0">
                <a:latin typeface="PT Sans" pitchFamily="34" charset="0"/>
                <a:ea typeface="PT Sans" pitchFamily="34" charset="0"/>
              </a:rPr>
              <a:t>Temperatura </a:t>
            </a:r>
            <a:r>
              <a:rPr lang="es-ES" sz="1400" dirty="0">
                <a:latin typeface="PT Sans" pitchFamily="34" charset="0"/>
                <a:ea typeface="PT Sans" pitchFamily="34" charset="0"/>
              </a:rPr>
              <a:t>(°C) y humedad específica observadas por la estación meteorológica </a:t>
            </a:r>
            <a:r>
              <a:rPr lang="es-ES" sz="1400" dirty="0" smtClean="0">
                <a:latin typeface="PT Sans" pitchFamily="34" charset="0"/>
                <a:ea typeface="PT Sans" pitchFamily="34" charset="0"/>
              </a:rPr>
              <a:t>Paraná. El sombreado corresponde a nubosidad. </a:t>
            </a:r>
          </a:p>
          <a:p>
            <a:pPr algn="ctr"/>
            <a:r>
              <a:rPr lang="es-ES" sz="1400" dirty="0" smtClean="0">
                <a:latin typeface="PT Sans" pitchFamily="34" charset="0"/>
                <a:ea typeface="PT Sans" pitchFamily="34" charset="0"/>
              </a:rPr>
              <a:t>Datos </a:t>
            </a:r>
            <a:r>
              <a:rPr lang="es-ES" sz="1400" dirty="0">
                <a:latin typeface="PT Sans" pitchFamily="34" charset="0"/>
                <a:ea typeface="PT Sans" pitchFamily="34" charset="0"/>
              </a:rPr>
              <a:t>Servicio Meteorológico Nacional.</a:t>
            </a:r>
            <a:endParaRPr lang="en-US" sz="1400" dirty="0">
              <a:latin typeface="PT Sans" pitchFamily="34" charset="0"/>
              <a:ea typeface="PT Sans" pitchFamily="34" charset="0"/>
            </a:endParaRPr>
          </a:p>
        </p:txBody>
      </p:sp>
      <p:pic>
        <p:nvPicPr>
          <p:cNvPr id="5122" name="Picture 2" descr="Z:\home\pao\Dropbox\Tesis\tesis-VAD\Tesis\Defensa\Fig\hgt-caso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18" y="1502497"/>
            <a:ext cx="3627434" cy="3853006"/>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Z:\home\pao\Dropbox\Tesis\tesis-VAD\Tesis\Defensa\Fig\meteo-caso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6794" y="1985536"/>
            <a:ext cx="4660634" cy="266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728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Intensidad</a:t>
            </a:r>
            <a:r>
              <a:rPr lang="en-US" sz="1200" dirty="0" smtClean="0">
                <a:latin typeface="Cooper Hewitt" pitchFamily="2" charset="0"/>
                <a:ea typeface="Cooper Hewitt" pitchFamily="2" charset="0"/>
              </a:rPr>
              <a:t> y </a:t>
            </a:r>
            <a:r>
              <a:rPr lang="en-US" sz="1200" dirty="0" err="1" smtClean="0">
                <a:latin typeface="Cooper Hewitt" pitchFamily="2" charset="0"/>
                <a:ea typeface="Cooper Hewitt" pitchFamily="2" charset="0"/>
              </a:rPr>
              <a:t>magnitud</a:t>
            </a:r>
            <a:r>
              <a:rPr lang="en-US" sz="1200" dirty="0" smtClean="0">
                <a:latin typeface="Cooper Hewitt" pitchFamily="2" charset="0"/>
                <a:ea typeface="Cooper Hewitt" pitchFamily="2" charset="0"/>
              </a:rPr>
              <a:t> del </a:t>
            </a:r>
            <a:r>
              <a:rPr lang="en-US" sz="1200" dirty="0" err="1" smtClean="0">
                <a:latin typeface="Cooper Hewitt" pitchFamily="2" charset="0"/>
                <a:ea typeface="Cooper Hewitt" pitchFamily="2" charset="0"/>
              </a:rPr>
              <a:t>viento</a:t>
            </a:r>
            <a:endParaRPr lang="en-US" sz="1200" dirty="0">
              <a:latin typeface="Cooper Hewitt" pitchFamily="2" charset="0"/>
              <a:ea typeface="Cooper Hewitt" pitchFamily="2" charset="0"/>
            </a:endParaRPr>
          </a:p>
        </p:txBody>
      </p:sp>
      <p:sp>
        <p:nvSpPr>
          <p:cNvPr id="7" name="TextBox 6"/>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INTENSIDAD DEL VIENTO</a:t>
            </a:r>
          </a:p>
        </p:txBody>
      </p:sp>
      <p:sp>
        <p:nvSpPr>
          <p:cNvPr id="2" name="TextBox 1"/>
          <p:cNvSpPr txBox="1"/>
          <p:nvPr/>
        </p:nvSpPr>
        <p:spPr>
          <a:xfrm>
            <a:off x="467544" y="5805264"/>
            <a:ext cx="8169993" cy="523220"/>
          </a:xfrm>
          <a:prstGeom prst="rect">
            <a:avLst/>
          </a:prstGeom>
          <a:noFill/>
        </p:spPr>
        <p:txBody>
          <a:bodyPr wrap="none" rtlCol="0">
            <a:spAutoFit/>
          </a:bodyPr>
          <a:lstStyle/>
          <a:p>
            <a:pPr algn="ctr"/>
            <a:r>
              <a:rPr lang="es-ES" sz="1400" dirty="0">
                <a:latin typeface="PT Sans" pitchFamily="34" charset="0"/>
                <a:ea typeface="PT Sans" pitchFamily="34" charset="0"/>
              </a:rPr>
              <a:t>Intensidad </a:t>
            </a:r>
            <a:r>
              <a:rPr lang="es-ES" sz="1400" dirty="0" smtClean="0">
                <a:latin typeface="PT Sans" pitchFamily="34" charset="0"/>
                <a:ea typeface="PT Sans" pitchFamily="34" charset="0"/>
              </a:rPr>
              <a:t>del viento (m/s</a:t>
            </a:r>
            <a:r>
              <a:rPr lang="es-ES" sz="1400" dirty="0">
                <a:latin typeface="PT Sans" pitchFamily="34" charset="0"/>
                <a:ea typeface="PT Sans" pitchFamily="34" charset="0"/>
              </a:rPr>
              <a:t>) </a:t>
            </a:r>
            <a:r>
              <a:rPr lang="es-ES" sz="1400" dirty="0" smtClean="0">
                <a:latin typeface="PT Sans" pitchFamily="34" charset="0"/>
                <a:ea typeface="PT Sans" pitchFamily="34" charset="0"/>
              </a:rPr>
              <a:t>estimada </a:t>
            </a:r>
            <a:r>
              <a:rPr lang="es-ES" sz="1400" dirty="0">
                <a:latin typeface="PT Sans" pitchFamily="34" charset="0"/>
                <a:ea typeface="PT Sans" pitchFamily="34" charset="0"/>
              </a:rPr>
              <a:t>a partir de las observaciones de radar utilizando la técnica VAD.</a:t>
            </a:r>
          </a:p>
          <a:p>
            <a:pPr algn="ctr"/>
            <a:r>
              <a:rPr lang="es-ES" sz="1400" dirty="0" smtClean="0">
                <a:latin typeface="PT Sans" pitchFamily="34" charset="0"/>
                <a:ea typeface="PT Sans" pitchFamily="34" charset="0"/>
              </a:rPr>
              <a:t>Se muestran </a:t>
            </a:r>
            <a:r>
              <a:rPr lang="es-ES" sz="1400" dirty="0">
                <a:latin typeface="PT Sans" pitchFamily="34" charset="0"/>
                <a:ea typeface="PT Sans" pitchFamily="34" charset="0"/>
              </a:rPr>
              <a:t>los errores calculados (</a:t>
            </a:r>
            <a:r>
              <a:rPr lang="es-ES" sz="1400" i="1" dirty="0">
                <a:latin typeface="PT Sans" pitchFamily="34" charset="0"/>
                <a:ea typeface="PT Sans" pitchFamily="34" charset="0"/>
              </a:rPr>
              <a:t>dispersión</a:t>
            </a:r>
            <a:r>
              <a:rPr lang="es-ES" sz="1400" dirty="0">
                <a:latin typeface="PT Sans" pitchFamily="34" charset="0"/>
                <a:ea typeface="PT Sans" pitchFamily="34" charset="0"/>
              </a:rPr>
              <a:t> </a:t>
            </a:r>
            <a:r>
              <a:rPr lang="es-ES" sz="1400" dirty="0" smtClean="0">
                <a:latin typeface="PT Sans" pitchFamily="34" charset="0"/>
                <a:ea typeface="PT Sans" pitchFamily="34" charset="0"/>
              </a:rPr>
              <a:t>en círculos </a:t>
            </a:r>
            <a:r>
              <a:rPr lang="es-ES" sz="1400" dirty="0">
                <a:latin typeface="PT Sans" pitchFamily="34" charset="0"/>
                <a:ea typeface="PT Sans" pitchFamily="34" charset="0"/>
              </a:rPr>
              <a:t>y </a:t>
            </a:r>
            <a:r>
              <a:rPr lang="es-ES" sz="1400" i="1" dirty="0" err="1">
                <a:latin typeface="PT Sans" pitchFamily="34" charset="0"/>
                <a:ea typeface="PT Sans" pitchFamily="34" charset="0"/>
              </a:rPr>
              <a:t>rmse</a:t>
            </a:r>
            <a:r>
              <a:rPr lang="es-ES" sz="1400" dirty="0">
                <a:latin typeface="PT Sans" pitchFamily="34" charset="0"/>
                <a:ea typeface="PT Sans" pitchFamily="34" charset="0"/>
              </a:rPr>
              <a:t> en cruces) cuando superan los 0.5 m/s.</a:t>
            </a:r>
            <a:endParaRPr lang="en-US" sz="1400" dirty="0">
              <a:latin typeface="PT Sans" pitchFamily="34" charset="0"/>
              <a:ea typeface="PT Sans" pitchFamily="34" charset="0"/>
            </a:endParaRPr>
          </a:p>
        </p:txBody>
      </p:sp>
      <p:pic>
        <p:nvPicPr>
          <p:cNvPr id="8" name="Picture 2" descr="Z:\home\pao\Dropbox\Tesis\tesis-VAD\Tesis\Defensa\Fig\campo-caso1-1.png"/>
          <p:cNvPicPr>
            <a:picLocks noChangeAspect="1" noChangeArrowheads="1"/>
          </p:cNvPicPr>
          <p:nvPr/>
        </p:nvPicPr>
        <p:blipFill rotWithShape="1">
          <a:blip r:embed="rId3">
            <a:extLst>
              <a:ext uri="{28A0092B-C50C-407E-A947-70E740481C1C}">
                <a14:useLocalDpi xmlns:a14="http://schemas.microsoft.com/office/drawing/2010/main" val="0"/>
              </a:ext>
            </a:extLst>
          </a:blip>
          <a:srcRect t="4564"/>
          <a:stretch/>
        </p:blipFill>
        <p:spPr bwMode="auto">
          <a:xfrm>
            <a:off x="611560" y="995259"/>
            <a:ext cx="8000851" cy="481000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p:cNvCxnSpPr/>
          <p:nvPr/>
        </p:nvCxnSpPr>
        <p:spPr>
          <a:xfrm flipV="1">
            <a:off x="2699792" y="995259"/>
            <a:ext cx="0" cy="4385222"/>
          </a:xfrm>
          <a:prstGeom prst="line">
            <a:avLst/>
          </a:prstGeom>
          <a:ln w="2857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flipV="1">
            <a:off x="5844394" y="992603"/>
            <a:ext cx="0" cy="4385222"/>
          </a:xfrm>
          <a:prstGeom prst="line">
            <a:avLst/>
          </a:prstGeom>
          <a:ln w="2857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094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p>
          <a:p>
            <a:r>
              <a:rPr lang="en-US" sz="1200" dirty="0" err="1" smtClean="0">
                <a:latin typeface="Cooper Hewitt" pitchFamily="2" charset="0"/>
                <a:ea typeface="Cooper Hewitt" pitchFamily="2" charset="0"/>
              </a:rPr>
              <a:t>Perfiles</a:t>
            </a:r>
            <a:r>
              <a:rPr lang="en-US" sz="1200" dirty="0" smtClean="0">
                <a:latin typeface="Cooper Hewitt" pitchFamily="2" charset="0"/>
                <a:ea typeface="Cooper Hewitt" pitchFamily="2" charset="0"/>
              </a:rPr>
              <a:t> de </a:t>
            </a:r>
            <a:r>
              <a:rPr lang="en-US" sz="1200" dirty="0" err="1" smtClean="0">
                <a:latin typeface="Cooper Hewitt" pitchFamily="2" charset="0"/>
                <a:ea typeface="Cooper Hewitt" pitchFamily="2" charset="0"/>
              </a:rPr>
              <a:t>viento</a:t>
            </a:r>
            <a:r>
              <a:rPr lang="en-US" sz="1200" dirty="0" smtClean="0">
                <a:latin typeface="Cooper Hewitt" pitchFamily="2" charset="0"/>
                <a:ea typeface="Cooper Hewitt" pitchFamily="2" charset="0"/>
              </a:rPr>
              <a:t> y LLJ</a:t>
            </a:r>
            <a:endParaRPr lang="en-US" sz="1200" dirty="0">
              <a:latin typeface="Cooper Hewitt" pitchFamily="2" charset="0"/>
              <a:ea typeface="Cooper Hewitt" pitchFamily="2" charset="0"/>
            </a:endParaRPr>
          </a:p>
        </p:txBody>
      </p:sp>
      <p:sp>
        <p:nvSpPr>
          <p:cNvPr id="7" name="TextBox 6"/>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PERFILES VERTICALES DE VIENTO</a:t>
            </a:r>
          </a:p>
        </p:txBody>
      </p:sp>
      <p:sp>
        <p:nvSpPr>
          <p:cNvPr id="2" name="TextBox 1"/>
          <p:cNvSpPr txBox="1"/>
          <p:nvPr/>
        </p:nvSpPr>
        <p:spPr>
          <a:xfrm>
            <a:off x="723253" y="4149080"/>
            <a:ext cx="4084996" cy="1815882"/>
          </a:xfrm>
          <a:prstGeom prst="rect">
            <a:avLst/>
          </a:prstGeom>
          <a:noFill/>
        </p:spPr>
        <p:txBody>
          <a:bodyPr wrap="square" rtlCol="0">
            <a:spAutoFit/>
          </a:bodyPr>
          <a:lstStyle/>
          <a:p>
            <a:pPr algn="r"/>
            <a:r>
              <a:rPr lang="es-ES" sz="1400" dirty="0">
                <a:latin typeface="PT Sans" pitchFamily="34" charset="0"/>
                <a:ea typeface="PT Sans" pitchFamily="34" charset="0"/>
              </a:rPr>
              <a:t>Perfil vertical de viento (m/s) estimado a partir </a:t>
            </a:r>
            <a:r>
              <a:rPr lang="es-ES" sz="1400" dirty="0" smtClean="0">
                <a:latin typeface="PT Sans" pitchFamily="34" charset="0"/>
                <a:ea typeface="PT Sans" pitchFamily="34" charset="0"/>
              </a:rPr>
              <a:t>de los </a:t>
            </a:r>
            <a:r>
              <a:rPr lang="es-ES" sz="1400" dirty="0">
                <a:latin typeface="PT Sans" pitchFamily="34" charset="0"/>
                <a:ea typeface="PT Sans" pitchFamily="34" charset="0"/>
              </a:rPr>
              <a:t>datos de radar a las </a:t>
            </a:r>
            <a:r>
              <a:rPr lang="es-ES" sz="1400" dirty="0" smtClean="0">
                <a:latin typeface="PT Sans" pitchFamily="34" charset="0"/>
                <a:ea typeface="PT Sans" pitchFamily="34" charset="0"/>
              </a:rPr>
              <a:t>06 y </a:t>
            </a:r>
            <a:r>
              <a:rPr lang="es-ES" sz="1400" dirty="0">
                <a:latin typeface="PT Sans" pitchFamily="34" charset="0"/>
                <a:ea typeface="PT Sans" pitchFamily="34" charset="0"/>
              </a:rPr>
              <a:t>las 17 UTC y el </a:t>
            </a:r>
            <a:r>
              <a:rPr lang="es-ES" sz="1400" dirty="0" err="1">
                <a:latin typeface="PT Sans" pitchFamily="34" charset="0"/>
                <a:ea typeface="PT Sans" pitchFamily="34" charset="0"/>
              </a:rPr>
              <a:t>rmse</a:t>
            </a:r>
            <a:r>
              <a:rPr lang="es-ES" sz="1400" dirty="0">
                <a:latin typeface="PT Sans" pitchFamily="34" charset="0"/>
                <a:ea typeface="PT Sans" pitchFamily="34" charset="0"/>
              </a:rPr>
              <a:t> (m/s) en cada punto (</a:t>
            </a:r>
            <a:r>
              <a:rPr lang="es-ES" sz="1400" dirty="0" smtClean="0">
                <a:latin typeface="PT Sans" pitchFamily="34" charset="0"/>
                <a:ea typeface="PT Sans" pitchFamily="34" charset="0"/>
              </a:rPr>
              <a:t>sombreado.) Las marcas en </a:t>
            </a:r>
            <a:r>
              <a:rPr lang="es-ES" sz="1400" dirty="0">
                <a:latin typeface="PT Sans" pitchFamily="34" charset="0"/>
                <a:ea typeface="PT Sans" pitchFamily="34" charset="0"/>
              </a:rPr>
              <a:t>los ejes indican la magnitud del viento máxima y mínima (por </a:t>
            </a:r>
            <a:r>
              <a:rPr lang="es-ES" sz="1400" dirty="0" smtClean="0">
                <a:latin typeface="PT Sans" pitchFamily="34" charset="0"/>
                <a:ea typeface="PT Sans" pitchFamily="34" charset="0"/>
              </a:rPr>
              <a:t>encima del </a:t>
            </a:r>
            <a:r>
              <a:rPr lang="es-ES" sz="1400" dirty="0">
                <a:latin typeface="PT Sans" pitchFamily="34" charset="0"/>
                <a:ea typeface="PT Sans" pitchFamily="34" charset="0"/>
              </a:rPr>
              <a:t>LLJ) y </a:t>
            </a:r>
            <a:r>
              <a:rPr lang="es-ES" sz="1400" dirty="0" smtClean="0">
                <a:latin typeface="PT Sans" pitchFamily="34" charset="0"/>
                <a:ea typeface="PT Sans" pitchFamily="34" charset="0"/>
              </a:rPr>
              <a:t>la altura </a:t>
            </a:r>
            <a:r>
              <a:rPr lang="es-ES" sz="1400" dirty="0">
                <a:latin typeface="PT Sans" pitchFamily="34" charset="0"/>
                <a:ea typeface="PT Sans" pitchFamily="34" charset="0"/>
              </a:rPr>
              <a:t>a la que ocurren. Los valores en superficie fueron obtenidos a partir de los </a:t>
            </a:r>
            <a:r>
              <a:rPr lang="es-ES" sz="1400" dirty="0" smtClean="0">
                <a:latin typeface="PT Sans" pitchFamily="34" charset="0"/>
                <a:ea typeface="PT Sans" pitchFamily="34" charset="0"/>
              </a:rPr>
              <a:t>datos </a:t>
            </a:r>
            <a:r>
              <a:rPr lang="es-ES" sz="1400" dirty="0" smtClean="0">
                <a:latin typeface="PT Sans" pitchFamily="34" charset="0"/>
                <a:ea typeface="PT Sans" pitchFamily="34" charset="0"/>
              </a:rPr>
              <a:t>de </a:t>
            </a:r>
            <a:r>
              <a:rPr lang="es-ES" sz="1400" dirty="0">
                <a:latin typeface="PT Sans" pitchFamily="34" charset="0"/>
                <a:ea typeface="PT Sans" pitchFamily="34" charset="0"/>
              </a:rPr>
              <a:t>la estación meteorológica Paraná Aero.</a:t>
            </a:r>
            <a:endParaRPr lang="en-US" sz="1400" dirty="0">
              <a:latin typeface="PT Sans" pitchFamily="34" charset="0"/>
              <a:ea typeface="PT Sans" pitchFamily="34" charset="0"/>
            </a:endParaRPr>
          </a:p>
        </p:txBody>
      </p:sp>
      <p:pic>
        <p:nvPicPr>
          <p:cNvPr id="6151" name="Picture 7" descr="Z:\home\pao\Dropbox\Tesis\tesis-VAD\Tesis\Defensa\Fig\perfile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777123"/>
            <a:ext cx="2487384" cy="5316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3762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Intensidad</a:t>
            </a:r>
            <a:r>
              <a:rPr lang="en-US" sz="1200" dirty="0" smtClean="0">
                <a:latin typeface="Cooper Hewitt" pitchFamily="2" charset="0"/>
                <a:ea typeface="Cooper Hewitt" pitchFamily="2" charset="0"/>
              </a:rPr>
              <a:t> y </a:t>
            </a:r>
            <a:r>
              <a:rPr lang="en-US" sz="1200" dirty="0" err="1" smtClean="0">
                <a:latin typeface="Cooper Hewitt" pitchFamily="2" charset="0"/>
                <a:ea typeface="Cooper Hewitt" pitchFamily="2" charset="0"/>
              </a:rPr>
              <a:t>magnitud</a:t>
            </a:r>
            <a:r>
              <a:rPr lang="en-US" sz="1200" dirty="0" smtClean="0">
                <a:latin typeface="Cooper Hewitt" pitchFamily="2" charset="0"/>
                <a:ea typeface="Cooper Hewitt" pitchFamily="2" charset="0"/>
              </a:rPr>
              <a:t> del </a:t>
            </a:r>
            <a:r>
              <a:rPr lang="en-US" sz="1200" dirty="0" err="1" smtClean="0">
                <a:latin typeface="Cooper Hewitt" pitchFamily="2" charset="0"/>
                <a:ea typeface="Cooper Hewitt" pitchFamily="2" charset="0"/>
              </a:rPr>
              <a:t>viento</a:t>
            </a:r>
            <a:endParaRPr lang="en-US" sz="1200" dirty="0">
              <a:latin typeface="Cooper Hewitt" pitchFamily="2" charset="0"/>
              <a:ea typeface="Cooper Hewitt" pitchFamily="2" charset="0"/>
            </a:endParaRPr>
          </a:p>
        </p:txBody>
      </p:sp>
      <p:sp>
        <p:nvSpPr>
          <p:cNvPr id="7" name="TextBox 6"/>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DIRECCIÓN DEL VIENTO</a:t>
            </a:r>
          </a:p>
        </p:txBody>
      </p:sp>
      <p:sp>
        <p:nvSpPr>
          <p:cNvPr id="2" name="TextBox 1"/>
          <p:cNvSpPr txBox="1"/>
          <p:nvPr/>
        </p:nvSpPr>
        <p:spPr>
          <a:xfrm>
            <a:off x="532241" y="5786100"/>
            <a:ext cx="8040599" cy="307777"/>
          </a:xfrm>
          <a:prstGeom prst="rect">
            <a:avLst/>
          </a:prstGeom>
          <a:noFill/>
        </p:spPr>
        <p:txBody>
          <a:bodyPr wrap="none" rtlCol="0">
            <a:spAutoFit/>
          </a:bodyPr>
          <a:lstStyle/>
          <a:p>
            <a:pPr algn="ctr"/>
            <a:r>
              <a:rPr lang="es-ES" sz="1400" dirty="0" smtClean="0">
                <a:latin typeface="PT Sans" pitchFamily="34" charset="0"/>
                <a:ea typeface="PT Sans" pitchFamily="34" charset="0"/>
              </a:rPr>
              <a:t>Dirección del viento (grados) estimada </a:t>
            </a:r>
            <a:r>
              <a:rPr lang="es-ES" sz="1400" dirty="0">
                <a:latin typeface="PT Sans" pitchFamily="34" charset="0"/>
                <a:ea typeface="PT Sans" pitchFamily="34" charset="0"/>
              </a:rPr>
              <a:t>a partir de las observaciones de radar utilizando la técnica VAD</a:t>
            </a:r>
            <a:r>
              <a:rPr lang="es-ES" sz="1400" dirty="0" smtClean="0">
                <a:latin typeface="PT Sans" pitchFamily="34" charset="0"/>
                <a:ea typeface="PT Sans" pitchFamily="34" charset="0"/>
              </a:rPr>
              <a:t>.</a:t>
            </a:r>
            <a:endParaRPr lang="es-ES" sz="1400" dirty="0">
              <a:latin typeface="PT Sans" pitchFamily="34" charset="0"/>
              <a:ea typeface="PT Sans" pitchFamily="34" charset="0"/>
            </a:endParaRPr>
          </a:p>
        </p:txBody>
      </p:sp>
      <p:pic>
        <p:nvPicPr>
          <p:cNvPr id="1026" name="Picture 2" descr="Z:\home\pao\Dropbox\Tesis\tesis-VAD\Tesis\Tesis_files\figure-docx\campo-caso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125264"/>
            <a:ext cx="7201931" cy="468000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Z:\home\pao\Dropbox\Tesis\tesis-VAD\Tesis\Defensa\Fig\campo-caso1-2.png"/>
          <p:cNvPicPr>
            <a:picLocks noChangeAspect="1" noChangeArrowheads="1"/>
          </p:cNvPicPr>
          <p:nvPr/>
        </p:nvPicPr>
        <p:blipFill rotWithShape="1">
          <a:blip r:embed="rId4">
            <a:extLst>
              <a:ext uri="{28A0092B-C50C-407E-A947-70E740481C1C}">
                <a14:useLocalDpi xmlns:a14="http://schemas.microsoft.com/office/drawing/2010/main" val="0"/>
              </a:ext>
            </a:extLst>
          </a:blip>
          <a:srcRect t="3395"/>
          <a:stretch/>
        </p:blipFill>
        <p:spPr bwMode="auto">
          <a:xfrm>
            <a:off x="603597" y="936374"/>
            <a:ext cx="8000851" cy="486889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1043608" y="5169067"/>
            <a:ext cx="6480720" cy="0"/>
          </a:xfrm>
          <a:prstGeom prst="line">
            <a:avLst/>
          </a:prstGeom>
          <a:ln w="2857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1043608" y="4725144"/>
            <a:ext cx="6480720" cy="0"/>
          </a:xfrm>
          <a:prstGeom prst="line">
            <a:avLst/>
          </a:prstGeom>
          <a:ln w="2857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1043608" y="4437112"/>
            <a:ext cx="6480720" cy="0"/>
          </a:xfrm>
          <a:prstGeom prst="line">
            <a:avLst/>
          </a:prstGeom>
          <a:ln w="28575">
            <a:solidFill>
              <a:schemeClr val="tx1">
                <a:lumMod val="75000"/>
                <a:lumOff val="2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5290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Hodógrafas</a:t>
            </a:r>
            <a:r>
              <a:rPr lang="en-US" sz="1200" dirty="0" smtClean="0">
                <a:latin typeface="Cooper Hewitt" pitchFamily="2" charset="0"/>
                <a:ea typeface="Cooper Hewitt" pitchFamily="2" charset="0"/>
              </a:rPr>
              <a:t> y OI</a:t>
            </a:r>
            <a:endParaRPr lang="en-US" sz="1200" dirty="0">
              <a:latin typeface="Cooper Hewitt" pitchFamily="2" charset="0"/>
              <a:ea typeface="Cooper Hewitt" pitchFamily="2" charset="0"/>
            </a:endParaRPr>
          </a:p>
        </p:txBody>
      </p:sp>
      <p:sp>
        <p:nvSpPr>
          <p:cNvPr id="7" name="TextBox 6"/>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HODÓGRAFA TEMPORAL</a:t>
            </a:r>
          </a:p>
        </p:txBody>
      </p:sp>
      <p:sp>
        <p:nvSpPr>
          <p:cNvPr id="2" name="TextBox 1"/>
          <p:cNvSpPr txBox="1"/>
          <p:nvPr/>
        </p:nvSpPr>
        <p:spPr>
          <a:xfrm>
            <a:off x="1175099" y="5283205"/>
            <a:ext cx="6925293" cy="954107"/>
          </a:xfrm>
          <a:prstGeom prst="rect">
            <a:avLst/>
          </a:prstGeom>
          <a:noFill/>
        </p:spPr>
        <p:txBody>
          <a:bodyPr wrap="none" rtlCol="0">
            <a:spAutoFit/>
          </a:bodyPr>
          <a:lstStyle/>
          <a:p>
            <a:pPr algn="ctr"/>
            <a:r>
              <a:rPr lang="es-ES" sz="1400" dirty="0" err="1">
                <a:latin typeface="PT Sans" pitchFamily="34" charset="0"/>
                <a:ea typeface="PT Sans" pitchFamily="34" charset="0"/>
              </a:rPr>
              <a:t>Hodógrafa</a:t>
            </a:r>
            <a:r>
              <a:rPr lang="es-ES" sz="1400" dirty="0">
                <a:latin typeface="PT Sans" pitchFamily="34" charset="0"/>
                <a:ea typeface="PT Sans" pitchFamily="34" charset="0"/>
              </a:rPr>
              <a:t> temporal para el nivel correspondiente a los datos de la estación</a:t>
            </a:r>
          </a:p>
          <a:p>
            <a:pPr algn="ctr"/>
            <a:r>
              <a:rPr lang="es-ES" sz="1400" dirty="0">
                <a:latin typeface="PT Sans" pitchFamily="34" charset="0"/>
                <a:ea typeface="PT Sans" pitchFamily="34" charset="0"/>
              </a:rPr>
              <a:t>meteorológica (a) y 0.3 y 1 km a partir de la estimación del viento con los dato del radar</a:t>
            </a:r>
          </a:p>
          <a:p>
            <a:pPr algn="ctr"/>
            <a:r>
              <a:rPr lang="es-ES" sz="1400" dirty="0">
                <a:latin typeface="PT Sans" pitchFamily="34" charset="0"/>
                <a:ea typeface="PT Sans" pitchFamily="34" charset="0"/>
              </a:rPr>
              <a:t>(b). el cuadrado marca el primer tiempo (00 UTC) y cada circulo representa un valor</a:t>
            </a:r>
          </a:p>
          <a:p>
            <a:pPr algn="ctr"/>
            <a:r>
              <a:rPr lang="es-ES" sz="1400" dirty="0">
                <a:latin typeface="PT Sans" pitchFamily="34" charset="0"/>
                <a:ea typeface="PT Sans" pitchFamily="34" charset="0"/>
              </a:rPr>
              <a:t>horario (con </a:t>
            </a:r>
            <a:r>
              <a:rPr lang="es-ES" sz="1400" dirty="0" smtClean="0">
                <a:latin typeface="PT Sans" pitchFamily="34" charset="0"/>
                <a:ea typeface="PT Sans" pitchFamily="34" charset="0"/>
              </a:rPr>
              <a:t>círculos </a:t>
            </a:r>
            <a:r>
              <a:rPr lang="es-ES" sz="1400" dirty="0">
                <a:latin typeface="PT Sans" pitchFamily="34" charset="0"/>
                <a:ea typeface="PT Sans" pitchFamily="34" charset="0"/>
              </a:rPr>
              <a:t>más grandes cada 6 horas).</a:t>
            </a:r>
            <a:endParaRPr lang="en-US" sz="1400" dirty="0">
              <a:latin typeface="PT Sans" pitchFamily="34" charset="0"/>
              <a:ea typeface="PT Sans" pitchFamily="34" charset="0"/>
            </a:endParaRPr>
          </a:p>
        </p:txBody>
      </p:sp>
      <p:grpSp>
        <p:nvGrpSpPr>
          <p:cNvPr id="11" name="Group 10"/>
          <p:cNvGrpSpPr/>
          <p:nvPr/>
        </p:nvGrpSpPr>
        <p:grpSpPr>
          <a:xfrm>
            <a:off x="1463131" y="1378822"/>
            <a:ext cx="6133205" cy="3822523"/>
            <a:chOff x="1463131" y="1378822"/>
            <a:chExt cx="6133205" cy="3822523"/>
          </a:xfrm>
        </p:grpSpPr>
        <p:pic>
          <p:nvPicPr>
            <p:cNvPr id="8197" name="Picture 5" descr="Z:\home\pao\Dropbox\Tesis\tesis-VAD\Tesis\Defensa\Fig\hodografa-nivel-1.png"/>
            <p:cNvPicPr>
              <a:picLocks noChangeAspect="1" noChangeArrowheads="1"/>
            </p:cNvPicPr>
            <p:nvPr/>
          </p:nvPicPr>
          <p:blipFill rotWithShape="1">
            <a:blip r:embed="rId3">
              <a:extLst>
                <a:ext uri="{28A0092B-C50C-407E-A947-70E740481C1C}">
                  <a14:useLocalDpi xmlns:a14="http://schemas.microsoft.com/office/drawing/2010/main" val="0"/>
                </a:ext>
              </a:extLst>
            </a:blip>
            <a:srcRect r="17161"/>
            <a:stretch/>
          </p:blipFill>
          <p:spPr bwMode="auto">
            <a:xfrm>
              <a:off x="1463131" y="1378822"/>
              <a:ext cx="2388789" cy="382252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346789" y="1378822"/>
              <a:ext cx="3249547" cy="3822523"/>
              <a:chOff x="4058757" y="1424963"/>
              <a:chExt cx="3249547" cy="3822523"/>
            </a:xfrm>
          </p:grpSpPr>
          <p:pic>
            <p:nvPicPr>
              <p:cNvPr id="8198" name="Picture 6" descr="Z:\home\pao\Dropbox\Tesis\tesis-VAD\Tesis\Defensa\Fig\hodografa-nivel-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8757" y="1424963"/>
                <a:ext cx="3212870" cy="38225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5" descr="Z:\home\pao\Dropbox\Tesis\tesis-VAD\Tesis\Defensa\Fig\hodografa-nivel-1.png"/>
              <p:cNvPicPr>
                <a:picLocks noChangeAspect="1" noChangeArrowheads="1"/>
              </p:cNvPicPr>
              <p:nvPr/>
            </p:nvPicPr>
            <p:blipFill rotWithShape="1">
              <a:blip r:embed="rId3">
                <a:extLst>
                  <a:ext uri="{28A0092B-C50C-407E-A947-70E740481C1C}">
                    <a14:useLocalDpi xmlns:a14="http://schemas.microsoft.com/office/drawing/2010/main" val="0"/>
                  </a:ext>
                </a:extLst>
              </a:blip>
              <a:srcRect l="77554" t="37884" b="50000"/>
              <a:stretch/>
            </p:blipFill>
            <p:spPr bwMode="auto">
              <a:xfrm>
                <a:off x="6661035" y="2564904"/>
                <a:ext cx="647269" cy="463137"/>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9947245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Altura</a:t>
            </a:r>
            <a:r>
              <a:rPr lang="en-US" sz="1200" dirty="0" smtClean="0">
                <a:latin typeface="Cooper Hewitt" pitchFamily="2" charset="0"/>
                <a:ea typeface="Cooper Hewitt" pitchFamily="2" charset="0"/>
              </a:rPr>
              <a:t> de la </a:t>
            </a:r>
            <a:r>
              <a:rPr lang="en-US" sz="1200" dirty="0" err="1" smtClean="0">
                <a:latin typeface="Cooper Hewitt" pitchFamily="2" charset="0"/>
                <a:ea typeface="Cooper Hewitt" pitchFamily="2" charset="0"/>
              </a:rPr>
              <a:t>capa</a:t>
            </a:r>
            <a:r>
              <a:rPr lang="en-US" sz="1200" dirty="0" smtClean="0">
                <a:latin typeface="Cooper Hewitt" pitchFamily="2" charset="0"/>
                <a:ea typeface="Cooper Hewitt" pitchFamily="2" charset="0"/>
              </a:rPr>
              <a:t> </a:t>
            </a:r>
            <a:r>
              <a:rPr lang="en-US" sz="1200" dirty="0" err="1" smtClean="0">
                <a:latin typeface="Cooper Hewitt" pitchFamily="2" charset="0"/>
                <a:ea typeface="Cooper Hewitt" pitchFamily="2" charset="0"/>
              </a:rPr>
              <a:t>límite</a:t>
            </a:r>
            <a:endParaRPr lang="en-US" sz="1200" dirty="0">
              <a:latin typeface="Cooper Hewitt" pitchFamily="2" charset="0"/>
              <a:ea typeface="Cooper Hewitt" pitchFamily="2" charset="0"/>
            </a:endParaRPr>
          </a:p>
        </p:txBody>
      </p:sp>
      <p:sp>
        <p:nvSpPr>
          <p:cNvPr id="7" name="TextBox 6"/>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ALTURA DE LA CAPA LÍMITE</a:t>
            </a:r>
          </a:p>
        </p:txBody>
      </p:sp>
      <p:sp>
        <p:nvSpPr>
          <p:cNvPr id="2" name="TextBox 1"/>
          <p:cNvSpPr txBox="1"/>
          <p:nvPr/>
        </p:nvSpPr>
        <p:spPr>
          <a:xfrm>
            <a:off x="467545" y="5283205"/>
            <a:ext cx="3096343" cy="954107"/>
          </a:xfrm>
          <a:prstGeom prst="rect">
            <a:avLst/>
          </a:prstGeom>
          <a:noFill/>
        </p:spPr>
        <p:txBody>
          <a:bodyPr wrap="square" rtlCol="0">
            <a:spAutoFit/>
          </a:bodyPr>
          <a:lstStyle/>
          <a:p>
            <a:pPr algn="r"/>
            <a:r>
              <a:rPr lang="es-ES" sz="1400" dirty="0" err="1">
                <a:latin typeface="PT Sans" pitchFamily="34" charset="0"/>
                <a:ea typeface="PT Sans" pitchFamily="34" charset="0"/>
              </a:rPr>
              <a:t>Reflecttividad</a:t>
            </a:r>
            <a:r>
              <a:rPr lang="es-ES" sz="1400" dirty="0">
                <a:latin typeface="PT Sans" pitchFamily="34" charset="0"/>
                <a:ea typeface="PT Sans" pitchFamily="34" charset="0"/>
              </a:rPr>
              <a:t> (</a:t>
            </a:r>
            <a:r>
              <a:rPr lang="es-ES" sz="1400" dirty="0" err="1">
                <a:latin typeface="PT Sans" pitchFamily="34" charset="0"/>
                <a:ea typeface="PT Sans" pitchFamily="34" charset="0"/>
              </a:rPr>
              <a:t>dBZ</a:t>
            </a:r>
            <a:r>
              <a:rPr lang="es-ES" sz="1400" dirty="0">
                <a:latin typeface="PT Sans" pitchFamily="34" charset="0"/>
                <a:ea typeface="PT Sans" pitchFamily="34" charset="0"/>
              </a:rPr>
              <a:t>) </a:t>
            </a:r>
            <a:r>
              <a:rPr lang="es-ES" sz="1400" dirty="0" smtClean="0">
                <a:latin typeface="PT Sans" pitchFamily="34" charset="0"/>
                <a:ea typeface="PT Sans" pitchFamily="34" charset="0"/>
              </a:rPr>
              <a:t>y valor </a:t>
            </a:r>
            <a:r>
              <a:rPr lang="es-ES" sz="1400" dirty="0">
                <a:latin typeface="PT Sans" pitchFamily="34" charset="0"/>
                <a:ea typeface="PT Sans" pitchFamily="34" charset="0"/>
              </a:rPr>
              <a:t>absoluto del gradiente vertical de </a:t>
            </a:r>
            <a:r>
              <a:rPr lang="es-ES" sz="1400" dirty="0" err="1">
                <a:latin typeface="PT Sans" pitchFamily="34" charset="0"/>
                <a:ea typeface="PT Sans" pitchFamily="34" charset="0"/>
              </a:rPr>
              <a:t>reflectividad</a:t>
            </a:r>
            <a:r>
              <a:rPr lang="es-ES" sz="1400" dirty="0">
                <a:latin typeface="PT Sans" pitchFamily="34" charset="0"/>
                <a:ea typeface="PT Sans" pitchFamily="34" charset="0"/>
              </a:rPr>
              <a:t> (</a:t>
            </a:r>
            <a:r>
              <a:rPr lang="es-ES" sz="1400" dirty="0" err="1">
                <a:latin typeface="PT Sans" pitchFamily="34" charset="0"/>
                <a:ea typeface="PT Sans" pitchFamily="34" charset="0"/>
              </a:rPr>
              <a:t>dBZ</a:t>
            </a:r>
            <a:r>
              <a:rPr lang="es-ES" sz="1400" dirty="0">
                <a:latin typeface="PT Sans" pitchFamily="34" charset="0"/>
                <a:ea typeface="PT Sans" pitchFamily="34" charset="0"/>
              </a:rPr>
              <a:t>/m</a:t>
            </a:r>
            <a:r>
              <a:rPr lang="es-ES" sz="1400" dirty="0" smtClean="0">
                <a:latin typeface="PT Sans" pitchFamily="34" charset="0"/>
                <a:ea typeface="PT Sans" pitchFamily="34" charset="0"/>
              </a:rPr>
              <a:t>) </a:t>
            </a:r>
            <a:r>
              <a:rPr lang="es-ES" sz="1400" dirty="0" err="1" smtClean="0">
                <a:latin typeface="PT Sans" pitchFamily="34" charset="0"/>
                <a:ea typeface="PT Sans" pitchFamily="34" charset="0"/>
              </a:rPr>
              <a:t>mediddos</a:t>
            </a:r>
            <a:r>
              <a:rPr lang="es-ES" sz="1400" dirty="0" smtClean="0">
                <a:latin typeface="PT Sans" pitchFamily="34" charset="0"/>
                <a:ea typeface="PT Sans" pitchFamily="34" charset="0"/>
              </a:rPr>
              <a:t> </a:t>
            </a:r>
            <a:r>
              <a:rPr lang="es-ES" sz="1400" dirty="0">
                <a:latin typeface="PT Sans" pitchFamily="34" charset="0"/>
                <a:ea typeface="PT Sans" pitchFamily="34" charset="0"/>
              </a:rPr>
              <a:t>por el radar en función de la altura y el </a:t>
            </a:r>
            <a:r>
              <a:rPr lang="es-ES" sz="1400" dirty="0" smtClean="0">
                <a:latin typeface="PT Sans" pitchFamily="34" charset="0"/>
                <a:ea typeface="PT Sans" pitchFamily="34" charset="0"/>
              </a:rPr>
              <a:t>tiempo Y </a:t>
            </a:r>
            <a:endParaRPr lang="en-US" sz="1400" dirty="0">
              <a:latin typeface="PT Sans" pitchFamily="34" charset="0"/>
              <a:ea typeface="PT Sans" pitchFamily="34" charset="0"/>
            </a:endParaRPr>
          </a:p>
        </p:txBody>
      </p:sp>
      <p:grpSp>
        <p:nvGrpSpPr>
          <p:cNvPr id="4" name="Group 3"/>
          <p:cNvGrpSpPr/>
          <p:nvPr/>
        </p:nvGrpSpPr>
        <p:grpSpPr>
          <a:xfrm>
            <a:off x="3563888" y="535093"/>
            <a:ext cx="5199476" cy="2880000"/>
            <a:chOff x="3563888" y="521187"/>
            <a:chExt cx="5199476" cy="2880000"/>
          </a:xfrm>
        </p:grpSpPr>
        <p:pic>
          <p:nvPicPr>
            <p:cNvPr id="1027" name="Picture 3" descr="Z:\home\pao\Dropbox\Tesis\tesis-VAD\Tesis\Defensa\Fig\dbz-1.png"/>
            <p:cNvPicPr>
              <a:picLocks noChangeAspect="1" noChangeArrowheads="1"/>
            </p:cNvPicPr>
            <p:nvPr/>
          </p:nvPicPr>
          <p:blipFill rotWithShape="1">
            <a:blip r:embed="rId3">
              <a:extLst>
                <a:ext uri="{28A0092B-C50C-407E-A947-70E740481C1C}">
                  <a14:useLocalDpi xmlns:a14="http://schemas.microsoft.com/office/drawing/2010/main" val="0"/>
                </a:ext>
              </a:extLst>
            </a:blip>
            <a:srcRect l="89876"/>
            <a:stretch/>
          </p:blipFill>
          <p:spPr bwMode="auto">
            <a:xfrm>
              <a:off x="8301516" y="521187"/>
              <a:ext cx="461848"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Z:\home\pao\Dropbox\Tesis\tesis-VAD\Tesis\Defensa\Fig\dbz-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521187"/>
              <a:ext cx="4617763" cy="28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569936" y="3422390"/>
            <a:ext cx="5455577" cy="2880000"/>
            <a:chOff x="3569936" y="3422390"/>
            <a:chExt cx="5455577" cy="2880000"/>
          </a:xfrm>
        </p:grpSpPr>
        <p:pic>
          <p:nvPicPr>
            <p:cNvPr id="1028" name="Picture 4" descr="Z:\home\pao\Dropbox\Tesis\tesis-VAD\Tesis\Defensa\Fig\pblh-dbz-1.png"/>
            <p:cNvPicPr>
              <a:picLocks noChangeAspect="1" noChangeArrowheads="1"/>
            </p:cNvPicPr>
            <p:nvPr/>
          </p:nvPicPr>
          <p:blipFill rotWithShape="1">
            <a:blip r:embed="rId5">
              <a:extLst>
                <a:ext uri="{28A0092B-C50C-407E-A947-70E740481C1C}">
                  <a14:useLocalDpi xmlns:a14="http://schemas.microsoft.com/office/drawing/2010/main" val="0"/>
                </a:ext>
              </a:extLst>
            </a:blip>
            <a:srcRect l="81503"/>
            <a:stretch/>
          </p:blipFill>
          <p:spPr bwMode="auto">
            <a:xfrm>
              <a:off x="8181651" y="3422390"/>
              <a:ext cx="843862"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Z:\home\pao\Dropbox\Tesis\tesis-VAD\Tesis\Defensa\Fig\pblh-dbz-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9936" y="3422390"/>
              <a:ext cx="4617763" cy="288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3" descr="Z:\home\pao\Dropbox\Tesis\tesis-VAD\Tesis\Defensa\Fig\pblh-dbz-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8651" y="3422390"/>
            <a:ext cx="4617763"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Z:\home\pao\Dropbox\Tesis\tesis-VAD\Tesis\Defensa\Fig\dbz-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888" y="535093"/>
            <a:ext cx="4617763"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72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560874"/>
            <a:ext cx="6264696" cy="707886"/>
          </a:xfrm>
          <a:prstGeom prst="rect">
            <a:avLst/>
          </a:prstGeom>
          <a:noFill/>
        </p:spPr>
        <p:txBody>
          <a:bodyPr wrap="square" rtlCol="0">
            <a:spAutoFit/>
          </a:bodyPr>
          <a:lstStyle/>
          <a:p>
            <a:r>
              <a:rPr lang="en-US" sz="4000" b="1" dirty="0" smtClean="0">
                <a:solidFill>
                  <a:schemeClr val="bg1"/>
                </a:solidFill>
                <a:latin typeface="Cooper Hewitt" pitchFamily="2" charset="0"/>
                <a:ea typeface="Cooper Hewitt" pitchFamily="2" charset="0"/>
              </a:rPr>
              <a:t>CONCLUSIONES</a:t>
            </a:r>
            <a:endParaRPr lang="en-US" sz="4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chemeClr val="bg1"/>
                </a:solidFill>
                <a:latin typeface="Cooper Hewitt" pitchFamily="2" charset="0"/>
                <a:ea typeface="Cooper Hewitt" pitchFamily="2" charset="0"/>
              </a:rPr>
              <a:t>Conclusiones</a:t>
            </a:r>
            <a:endParaRPr lang="en-US" sz="1200" b="1" dirty="0">
              <a:solidFill>
                <a:schemeClr val="bg1"/>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Observaciones</a:t>
            </a:r>
            <a:endParaRPr lang="en-US" sz="1200" dirty="0">
              <a:latin typeface="Cooper Hewitt" pitchFamily="2" charset="0"/>
              <a:ea typeface="Cooper Hewitt" pitchFamily="2" charset="0"/>
            </a:endParaRPr>
          </a:p>
        </p:txBody>
      </p:sp>
      <p:sp>
        <p:nvSpPr>
          <p:cNvPr id="9" name="TextBox 8"/>
          <p:cNvSpPr txBox="1"/>
          <p:nvPr/>
        </p:nvSpPr>
        <p:spPr>
          <a:xfrm>
            <a:off x="611560" y="1484784"/>
            <a:ext cx="7848872" cy="4401205"/>
          </a:xfrm>
          <a:prstGeom prst="rect">
            <a:avLst/>
          </a:prstGeom>
          <a:noFill/>
        </p:spPr>
        <p:txBody>
          <a:bodyPr wrap="square" rtlCol="0">
            <a:spAutoFit/>
          </a:bodyPr>
          <a:lstStyle/>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La </a:t>
            </a:r>
            <a:r>
              <a:rPr lang="es-ES" sz="2000" dirty="0">
                <a:solidFill>
                  <a:schemeClr val="bg1"/>
                </a:solidFill>
                <a:latin typeface="PT Sans" pitchFamily="34" charset="0"/>
                <a:ea typeface="PT Sans" pitchFamily="34" charset="0"/>
              </a:rPr>
              <a:t>resolución tanto </a:t>
            </a:r>
            <a:r>
              <a:rPr lang="es-ES" sz="2000" dirty="0" smtClean="0">
                <a:solidFill>
                  <a:schemeClr val="bg1"/>
                </a:solidFill>
                <a:latin typeface="PT Sans" pitchFamily="34" charset="0"/>
                <a:ea typeface="PT Sans" pitchFamily="34" charset="0"/>
              </a:rPr>
              <a:t>espacial como </a:t>
            </a:r>
            <a:r>
              <a:rPr lang="es-ES" sz="2000" dirty="0">
                <a:solidFill>
                  <a:schemeClr val="bg1"/>
                </a:solidFill>
                <a:latin typeface="PT Sans" pitchFamily="34" charset="0"/>
                <a:ea typeface="PT Sans" pitchFamily="34" charset="0"/>
              </a:rPr>
              <a:t>temporal permitieron observar la evolución diaria de la capa límite hasta </a:t>
            </a:r>
            <a:r>
              <a:rPr lang="es-ES" sz="2000" dirty="0" smtClean="0">
                <a:solidFill>
                  <a:schemeClr val="bg1"/>
                </a:solidFill>
                <a:latin typeface="PT Sans" pitchFamily="34" charset="0"/>
                <a:ea typeface="PT Sans" pitchFamily="34" charset="0"/>
              </a:rPr>
              <a:t>alturas que </a:t>
            </a:r>
            <a:r>
              <a:rPr lang="es-ES" sz="2000" dirty="0">
                <a:solidFill>
                  <a:schemeClr val="bg1"/>
                </a:solidFill>
                <a:latin typeface="PT Sans" pitchFamily="34" charset="0"/>
                <a:ea typeface="PT Sans" pitchFamily="34" charset="0"/>
              </a:rPr>
              <a:t>van entre 1000 y 3000 m de altura</a:t>
            </a:r>
            <a:r>
              <a:rPr lang="es-ES" sz="2000" dirty="0" smtClean="0">
                <a:solidFill>
                  <a:schemeClr val="bg1"/>
                </a:solidFill>
                <a:latin typeface="PT Sans" pitchFamily="34" charset="0"/>
                <a:ea typeface="PT Sans" pitchFamily="34" charset="0"/>
              </a:rPr>
              <a:t>.</a:t>
            </a:r>
          </a:p>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Se </a:t>
            </a:r>
            <a:r>
              <a:rPr lang="es-ES" sz="2000" dirty="0">
                <a:solidFill>
                  <a:schemeClr val="bg1"/>
                </a:solidFill>
                <a:latin typeface="PT Sans" pitchFamily="34" charset="0"/>
                <a:ea typeface="PT Sans" pitchFamily="34" charset="0"/>
              </a:rPr>
              <a:t>observó </a:t>
            </a:r>
            <a:r>
              <a:rPr lang="es-ES" sz="2000" dirty="0" smtClean="0">
                <a:solidFill>
                  <a:schemeClr val="bg1"/>
                </a:solidFill>
                <a:latin typeface="PT Sans" pitchFamily="34" charset="0"/>
                <a:ea typeface="PT Sans" pitchFamily="34" charset="0"/>
              </a:rPr>
              <a:t>el desarrollo </a:t>
            </a:r>
            <a:r>
              <a:rPr lang="es-ES" sz="2000" dirty="0">
                <a:solidFill>
                  <a:schemeClr val="bg1"/>
                </a:solidFill>
                <a:latin typeface="PT Sans" pitchFamily="34" charset="0"/>
                <a:ea typeface="PT Sans" pitchFamily="34" charset="0"/>
              </a:rPr>
              <a:t>del LLJ durante las horas nocturnas con </a:t>
            </a:r>
            <a:r>
              <a:rPr lang="es-ES" sz="2000" dirty="0" smtClean="0">
                <a:solidFill>
                  <a:schemeClr val="bg1"/>
                </a:solidFill>
                <a:latin typeface="PT Sans" pitchFamily="34" charset="0"/>
                <a:ea typeface="PT Sans" pitchFamily="34" charset="0"/>
              </a:rPr>
              <a:t>un </a:t>
            </a:r>
            <a:r>
              <a:rPr lang="es-ES" sz="2000" dirty="0">
                <a:solidFill>
                  <a:schemeClr val="bg1"/>
                </a:solidFill>
                <a:latin typeface="PT Sans" pitchFamily="34" charset="0"/>
                <a:ea typeface="PT Sans" pitchFamily="34" charset="0"/>
              </a:rPr>
              <a:t>máximo viento </a:t>
            </a:r>
            <a:r>
              <a:rPr lang="es-ES" sz="2000" dirty="0" smtClean="0">
                <a:solidFill>
                  <a:schemeClr val="bg1"/>
                </a:solidFill>
                <a:latin typeface="PT Sans" pitchFamily="34" charset="0"/>
                <a:ea typeface="PT Sans" pitchFamily="34" charset="0"/>
              </a:rPr>
              <a:t>de 16 m/s a 300 m </a:t>
            </a:r>
            <a:r>
              <a:rPr lang="es-ES" sz="2000" dirty="0">
                <a:solidFill>
                  <a:schemeClr val="bg1"/>
                </a:solidFill>
                <a:latin typeface="PT Sans" pitchFamily="34" charset="0"/>
                <a:ea typeface="PT Sans" pitchFamily="34" charset="0"/>
              </a:rPr>
              <a:t>de altura</a:t>
            </a:r>
            <a:r>
              <a:rPr lang="es-ES" sz="2000" dirty="0" smtClean="0">
                <a:solidFill>
                  <a:schemeClr val="bg1"/>
                </a:solidFill>
                <a:latin typeface="PT Sans" pitchFamily="34" charset="0"/>
                <a:ea typeface="PT Sans" pitchFamily="34" charset="0"/>
              </a:rPr>
              <a:t>.</a:t>
            </a:r>
          </a:p>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Las </a:t>
            </a:r>
            <a:r>
              <a:rPr lang="es-ES" sz="2000" dirty="0" err="1" smtClean="0">
                <a:solidFill>
                  <a:schemeClr val="bg1"/>
                </a:solidFill>
                <a:latin typeface="PT Sans" pitchFamily="34" charset="0"/>
                <a:ea typeface="PT Sans" pitchFamily="34" charset="0"/>
              </a:rPr>
              <a:t>hodógrafas</a:t>
            </a:r>
            <a:r>
              <a:rPr lang="es-ES" sz="2000" dirty="0" smtClean="0">
                <a:solidFill>
                  <a:schemeClr val="bg1"/>
                </a:solidFill>
                <a:latin typeface="PT Sans" pitchFamily="34" charset="0"/>
                <a:ea typeface="PT Sans" pitchFamily="34" charset="0"/>
              </a:rPr>
              <a:t> de </a:t>
            </a:r>
            <a:r>
              <a:rPr lang="es-ES" sz="2000" dirty="0">
                <a:solidFill>
                  <a:schemeClr val="bg1"/>
                </a:solidFill>
                <a:latin typeface="PT Sans" pitchFamily="34" charset="0"/>
                <a:ea typeface="PT Sans" pitchFamily="34" charset="0"/>
              </a:rPr>
              <a:t>viento </a:t>
            </a:r>
            <a:r>
              <a:rPr lang="es-ES" sz="2000" dirty="0" smtClean="0">
                <a:solidFill>
                  <a:schemeClr val="bg1"/>
                </a:solidFill>
                <a:latin typeface="PT Sans" pitchFamily="34" charset="0"/>
                <a:ea typeface="PT Sans" pitchFamily="34" charset="0"/>
              </a:rPr>
              <a:t>fueron acordes al modelo de oscilación inercial y su variación con </a:t>
            </a:r>
            <a:r>
              <a:rPr lang="es-ES" sz="2000" dirty="0">
                <a:solidFill>
                  <a:schemeClr val="bg1"/>
                </a:solidFill>
                <a:latin typeface="PT Sans" pitchFamily="34" charset="0"/>
                <a:ea typeface="PT Sans" pitchFamily="34" charset="0"/>
              </a:rPr>
              <a:t>la </a:t>
            </a:r>
            <a:r>
              <a:rPr lang="es-ES" sz="2000" dirty="0" smtClean="0">
                <a:solidFill>
                  <a:schemeClr val="bg1"/>
                </a:solidFill>
                <a:latin typeface="PT Sans" pitchFamily="34" charset="0"/>
                <a:ea typeface="PT Sans" pitchFamily="34" charset="0"/>
              </a:rPr>
              <a:t>altura, por lo que podría ser el </a:t>
            </a:r>
            <a:r>
              <a:rPr lang="es-ES" sz="2000" dirty="0" err="1" smtClean="0">
                <a:solidFill>
                  <a:schemeClr val="bg1"/>
                </a:solidFill>
                <a:latin typeface="PT Sans" pitchFamily="34" charset="0"/>
                <a:ea typeface="PT Sans" pitchFamily="34" charset="0"/>
              </a:rPr>
              <a:t>mecanísmo</a:t>
            </a:r>
            <a:r>
              <a:rPr lang="es-ES" sz="2000" dirty="0" smtClean="0">
                <a:solidFill>
                  <a:schemeClr val="bg1"/>
                </a:solidFill>
                <a:latin typeface="PT Sans" pitchFamily="34" charset="0"/>
                <a:ea typeface="PT Sans" pitchFamily="34" charset="0"/>
              </a:rPr>
              <a:t> </a:t>
            </a:r>
            <a:r>
              <a:rPr lang="es-ES" sz="2000" dirty="0" err="1" smtClean="0">
                <a:solidFill>
                  <a:schemeClr val="bg1"/>
                </a:solidFill>
                <a:latin typeface="PT Sans" pitchFamily="34" charset="0"/>
                <a:ea typeface="PT Sans" pitchFamily="34" charset="0"/>
              </a:rPr>
              <a:t>proncipal</a:t>
            </a:r>
            <a:r>
              <a:rPr lang="es-ES" sz="2000" dirty="0" smtClean="0">
                <a:solidFill>
                  <a:schemeClr val="bg1"/>
                </a:solidFill>
                <a:latin typeface="PT Sans" pitchFamily="34" charset="0"/>
                <a:ea typeface="PT Sans" pitchFamily="34" charset="0"/>
              </a:rPr>
              <a:t> para el desarrollo del LLJ.</a:t>
            </a:r>
          </a:p>
          <a:p>
            <a:pPr marL="285750" indent="-285750" algn="just">
              <a:spcAft>
                <a:spcPts val="600"/>
              </a:spcAft>
              <a:buClr>
                <a:schemeClr val="bg1"/>
              </a:buClr>
              <a:buFont typeface="Arial"/>
              <a:buChar char="•"/>
            </a:pPr>
            <a:r>
              <a:rPr lang="en-US" sz="2000" dirty="0">
                <a:solidFill>
                  <a:schemeClr val="bg1"/>
                </a:solidFill>
                <a:latin typeface="PT Sans" pitchFamily="34" charset="0"/>
                <a:ea typeface="PT Sans" pitchFamily="34" charset="0"/>
              </a:rPr>
              <a:t>Se </a:t>
            </a:r>
            <a:r>
              <a:rPr lang="en-US" sz="2000" dirty="0" err="1">
                <a:solidFill>
                  <a:schemeClr val="bg1"/>
                </a:solidFill>
                <a:latin typeface="PT Sans" pitchFamily="34" charset="0"/>
                <a:ea typeface="PT Sans" pitchFamily="34" charset="0"/>
              </a:rPr>
              <a:t>observó</a:t>
            </a:r>
            <a:r>
              <a:rPr lang="en-US" sz="2000" dirty="0">
                <a:solidFill>
                  <a:schemeClr val="bg1"/>
                </a:solidFill>
                <a:latin typeface="PT Sans" pitchFamily="34" charset="0"/>
                <a:ea typeface="PT Sans" pitchFamily="34" charset="0"/>
              </a:rPr>
              <a:t> la </a:t>
            </a:r>
            <a:r>
              <a:rPr lang="en-US" sz="2000" dirty="0" err="1">
                <a:solidFill>
                  <a:schemeClr val="bg1"/>
                </a:solidFill>
                <a:latin typeface="PT Sans" pitchFamily="34" charset="0"/>
                <a:ea typeface="PT Sans" pitchFamily="34" charset="0"/>
              </a:rPr>
              <a:t>evolución</a:t>
            </a:r>
            <a:r>
              <a:rPr lang="en-US" sz="2000" dirty="0">
                <a:solidFill>
                  <a:schemeClr val="bg1"/>
                </a:solidFill>
                <a:latin typeface="PT Sans" pitchFamily="34" charset="0"/>
                <a:ea typeface="PT Sans" pitchFamily="34" charset="0"/>
              </a:rPr>
              <a:t> de la </a:t>
            </a:r>
            <a:r>
              <a:rPr lang="en-US" sz="2000" dirty="0" err="1">
                <a:solidFill>
                  <a:schemeClr val="bg1"/>
                </a:solidFill>
                <a:latin typeface="PT Sans" pitchFamily="34" charset="0"/>
                <a:ea typeface="PT Sans" pitchFamily="34" charset="0"/>
              </a:rPr>
              <a:t>capa</a:t>
            </a:r>
            <a:r>
              <a:rPr lang="en-US" sz="2000" dirty="0">
                <a:solidFill>
                  <a:schemeClr val="bg1"/>
                </a:solidFill>
                <a:latin typeface="PT Sans" pitchFamily="34" charset="0"/>
                <a:ea typeface="PT Sans" pitchFamily="34" charset="0"/>
              </a:rPr>
              <a:t> </a:t>
            </a:r>
            <a:r>
              <a:rPr lang="en-US" sz="2000" dirty="0" err="1">
                <a:solidFill>
                  <a:schemeClr val="bg1"/>
                </a:solidFill>
                <a:latin typeface="PT Sans" pitchFamily="34" charset="0"/>
                <a:ea typeface="PT Sans" pitchFamily="34" charset="0"/>
              </a:rPr>
              <a:t>mezclada</a:t>
            </a:r>
            <a:r>
              <a:rPr lang="en-US" sz="2000" dirty="0">
                <a:solidFill>
                  <a:schemeClr val="bg1"/>
                </a:solidFill>
                <a:latin typeface="PT Sans" pitchFamily="34" charset="0"/>
                <a:ea typeface="PT Sans" pitchFamily="34" charset="0"/>
              </a:rPr>
              <a:t>  con </a:t>
            </a:r>
            <a:r>
              <a:rPr lang="en-US" sz="2000" dirty="0" err="1">
                <a:solidFill>
                  <a:schemeClr val="bg1"/>
                </a:solidFill>
                <a:latin typeface="PT Sans" pitchFamily="34" charset="0"/>
                <a:ea typeface="PT Sans" pitchFamily="34" charset="0"/>
              </a:rPr>
              <a:t>perfiles</a:t>
            </a:r>
            <a:r>
              <a:rPr lang="en-US" sz="2000" dirty="0">
                <a:solidFill>
                  <a:schemeClr val="bg1"/>
                </a:solidFill>
                <a:latin typeface="PT Sans" pitchFamily="34" charset="0"/>
                <a:ea typeface="PT Sans" pitchFamily="34" charset="0"/>
              </a:rPr>
              <a:t> de </a:t>
            </a:r>
            <a:r>
              <a:rPr lang="en-US" sz="2000" dirty="0" err="1">
                <a:solidFill>
                  <a:schemeClr val="bg1"/>
                </a:solidFill>
                <a:latin typeface="PT Sans" pitchFamily="34" charset="0"/>
                <a:ea typeface="PT Sans" pitchFamily="34" charset="0"/>
              </a:rPr>
              <a:t>viento</a:t>
            </a:r>
            <a:r>
              <a:rPr lang="en-US" sz="2000" dirty="0">
                <a:solidFill>
                  <a:schemeClr val="bg1"/>
                </a:solidFill>
                <a:latin typeface="PT Sans" pitchFamily="34" charset="0"/>
                <a:ea typeface="PT Sans" pitchFamily="34" charset="0"/>
              </a:rPr>
              <a:t> </a:t>
            </a:r>
            <a:r>
              <a:rPr lang="en-US" sz="2000" dirty="0" err="1">
                <a:solidFill>
                  <a:schemeClr val="bg1"/>
                </a:solidFill>
                <a:latin typeface="PT Sans" pitchFamily="34" charset="0"/>
                <a:ea typeface="PT Sans" pitchFamily="34" charset="0"/>
              </a:rPr>
              <a:t>homogéneo</a:t>
            </a:r>
            <a:r>
              <a:rPr lang="en-US" sz="2000" dirty="0">
                <a:solidFill>
                  <a:schemeClr val="bg1"/>
                </a:solidFill>
                <a:latin typeface="PT Sans" pitchFamily="34" charset="0"/>
                <a:ea typeface="PT Sans" pitchFamily="34" charset="0"/>
              </a:rPr>
              <a:t> </a:t>
            </a:r>
            <a:r>
              <a:rPr lang="en-US" sz="2000" dirty="0" err="1">
                <a:solidFill>
                  <a:schemeClr val="bg1"/>
                </a:solidFill>
                <a:latin typeface="PT Sans" pitchFamily="34" charset="0"/>
                <a:ea typeface="PT Sans" pitchFamily="34" charset="0"/>
              </a:rPr>
              <a:t>durante</a:t>
            </a:r>
            <a:r>
              <a:rPr lang="en-US" sz="2000" dirty="0">
                <a:solidFill>
                  <a:schemeClr val="bg1"/>
                </a:solidFill>
                <a:latin typeface="PT Sans" pitchFamily="34" charset="0"/>
                <a:ea typeface="PT Sans" pitchFamily="34" charset="0"/>
              </a:rPr>
              <a:t> </a:t>
            </a:r>
            <a:r>
              <a:rPr lang="en-US" sz="2000" dirty="0" err="1">
                <a:solidFill>
                  <a:schemeClr val="bg1"/>
                </a:solidFill>
                <a:latin typeface="PT Sans" pitchFamily="34" charset="0"/>
                <a:ea typeface="PT Sans" pitchFamily="34" charset="0"/>
              </a:rPr>
              <a:t>las</a:t>
            </a:r>
            <a:r>
              <a:rPr lang="en-US" sz="2000" dirty="0">
                <a:solidFill>
                  <a:schemeClr val="bg1"/>
                </a:solidFill>
                <a:latin typeface="PT Sans" pitchFamily="34" charset="0"/>
                <a:ea typeface="PT Sans" pitchFamily="34" charset="0"/>
              </a:rPr>
              <a:t> </a:t>
            </a:r>
            <a:r>
              <a:rPr lang="en-US" sz="2000" dirty="0" err="1">
                <a:solidFill>
                  <a:schemeClr val="bg1"/>
                </a:solidFill>
                <a:latin typeface="PT Sans" pitchFamily="34" charset="0"/>
                <a:ea typeface="PT Sans" pitchFamily="34" charset="0"/>
              </a:rPr>
              <a:t>horas</a:t>
            </a:r>
            <a:r>
              <a:rPr lang="en-US" sz="2000" dirty="0">
                <a:solidFill>
                  <a:schemeClr val="bg1"/>
                </a:solidFill>
                <a:latin typeface="PT Sans" pitchFamily="34" charset="0"/>
                <a:ea typeface="PT Sans" pitchFamily="34" charset="0"/>
              </a:rPr>
              <a:t> de mayor </a:t>
            </a:r>
            <a:r>
              <a:rPr lang="en-US" sz="2000" dirty="0" err="1">
                <a:solidFill>
                  <a:schemeClr val="bg1"/>
                </a:solidFill>
                <a:latin typeface="PT Sans" pitchFamily="34" charset="0"/>
                <a:ea typeface="PT Sans" pitchFamily="34" charset="0"/>
              </a:rPr>
              <a:t>calentamiento</a:t>
            </a:r>
            <a:r>
              <a:rPr lang="en-US" sz="2000" dirty="0">
                <a:solidFill>
                  <a:schemeClr val="bg1"/>
                </a:solidFill>
                <a:latin typeface="PT Sans" pitchFamily="34" charset="0"/>
                <a:ea typeface="PT Sans" pitchFamily="34" charset="0"/>
              </a:rPr>
              <a:t>.  </a:t>
            </a:r>
            <a:endParaRPr lang="es-ES" sz="2000" dirty="0" smtClean="0">
              <a:solidFill>
                <a:schemeClr val="bg1"/>
              </a:solidFill>
              <a:latin typeface="PT Sans" pitchFamily="34" charset="0"/>
              <a:ea typeface="PT Sans" pitchFamily="34" charset="0"/>
            </a:endParaRPr>
          </a:p>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Las estimaciones de la altura de la capa estable fueron consistentes con ambos métodos y el tope de la capa </a:t>
            </a:r>
            <a:r>
              <a:rPr lang="en-US" sz="2000" dirty="0" err="1">
                <a:solidFill>
                  <a:schemeClr val="bg1"/>
                </a:solidFill>
                <a:latin typeface="PT Sans" pitchFamily="34" charset="0"/>
                <a:ea typeface="PT Sans" pitchFamily="34" charset="0"/>
              </a:rPr>
              <a:t>mezclada</a:t>
            </a:r>
            <a:r>
              <a:rPr lang="en-US" sz="2000" dirty="0">
                <a:solidFill>
                  <a:schemeClr val="bg1"/>
                </a:solidFill>
                <a:latin typeface="PT Sans" pitchFamily="34" charset="0"/>
                <a:ea typeface="PT Sans" pitchFamily="34" charset="0"/>
              </a:rPr>
              <a:t> </a:t>
            </a:r>
            <a:r>
              <a:rPr lang="en-US" sz="2000" dirty="0" err="1">
                <a:solidFill>
                  <a:schemeClr val="bg1"/>
                </a:solidFill>
                <a:latin typeface="PT Sans" pitchFamily="34" charset="0"/>
                <a:ea typeface="PT Sans" pitchFamily="34" charset="0"/>
              </a:rPr>
              <a:t>estimada</a:t>
            </a:r>
            <a:r>
              <a:rPr lang="en-US" sz="2000" dirty="0">
                <a:solidFill>
                  <a:schemeClr val="bg1"/>
                </a:solidFill>
                <a:latin typeface="PT Sans" pitchFamily="34" charset="0"/>
                <a:ea typeface="PT Sans" pitchFamily="34" charset="0"/>
              </a:rPr>
              <a:t> a </a:t>
            </a:r>
            <a:r>
              <a:rPr lang="en-US" sz="2000" dirty="0" err="1">
                <a:solidFill>
                  <a:schemeClr val="bg1"/>
                </a:solidFill>
                <a:latin typeface="PT Sans" pitchFamily="34" charset="0"/>
                <a:ea typeface="PT Sans" pitchFamily="34" charset="0"/>
              </a:rPr>
              <a:t>partir</a:t>
            </a:r>
            <a:r>
              <a:rPr lang="en-US" sz="2000" dirty="0">
                <a:solidFill>
                  <a:schemeClr val="bg1"/>
                </a:solidFill>
                <a:latin typeface="PT Sans" pitchFamily="34" charset="0"/>
                <a:ea typeface="PT Sans" pitchFamily="34" charset="0"/>
              </a:rPr>
              <a:t> de la </a:t>
            </a:r>
            <a:r>
              <a:rPr lang="en-US" sz="2000" dirty="0" err="1">
                <a:solidFill>
                  <a:schemeClr val="bg1"/>
                </a:solidFill>
                <a:latin typeface="PT Sans" pitchFamily="34" charset="0"/>
                <a:ea typeface="PT Sans" pitchFamily="34" charset="0"/>
              </a:rPr>
              <a:t>información</a:t>
            </a:r>
            <a:r>
              <a:rPr lang="en-US" sz="2000" dirty="0">
                <a:solidFill>
                  <a:schemeClr val="bg1"/>
                </a:solidFill>
                <a:latin typeface="PT Sans" pitchFamily="34" charset="0"/>
                <a:ea typeface="PT Sans" pitchFamily="34" charset="0"/>
              </a:rPr>
              <a:t> de </a:t>
            </a:r>
            <a:r>
              <a:rPr lang="en-US" sz="2000" dirty="0" err="1">
                <a:solidFill>
                  <a:schemeClr val="bg1"/>
                </a:solidFill>
                <a:latin typeface="PT Sans" pitchFamily="34" charset="0"/>
                <a:ea typeface="PT Sans" pitchFamily="34" charset="0"/>
              </a:rPr>
              <a:t>dBZ</a:t>
            </a:r>
            <a:r>
              <a:rPr lang="en-US" sz="2000" dirty="0">
                <a:solidFill>
                  <a:schemeClr val="bg1"/>
                </a:solidFill>
                <a:latin typeface="PT Sans" pitchFamily="34" charset="0"/>
                <a:ea typeface="PT Sans" pitchFamily="34" charset="0"/>
              </a:rPr>
              <a:t> </a:t>
            </a:r>
            <a:r>
              <a:rPr lang="es-ES" sz="2000" dirty="0">
                <a:solidFill>
                  <a:schemeClr val="bg1"/>
                </a:solidFill>
                <a:latin typeface="PT Sans" pitchFamily="34" charset="0"/>
                <a:ea typeface="PT Sans" pitchFamily="34" charset="0"/>
              </a:rPr>
              <a:t>fue acorde a lo esperado </a:t>
            </a:r>
            <a:r>
              <a:rPr lang="es-ES" sz="2000" dirty="0" smtClean="0">
                <a:solidFill>
                  <a:schemeClr val="bg1"/>
                </a:solidFill>
                <a:latin typeface="PT Sans" pitchFamily="34" charset="0"/>
                <a:ea typeface="PT Sans" pitchFamily="34" charset="0"/>
              </a:rPr>
              <a:t>teóricamente.</a:t>
            </a:r>
          </a:p>
        </p:txBody>
      </p:sp>
    </p:spTree>
    <p:extLst>
      <p:ext uri="{BB962C8B-B14F-4D97-AF65-F5344CB8AC3E}">
        <p14:creationId xmlns:p14="http://schemas.microsoft.com/office/powerpoint/2010/main" val="22526495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32656"/>
            <a:ext cx="9144000" cy="1152128"/>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632882"/>
            <a:ext cx="7920880" cy="707886"/>
          </a:xfrm>
          <a:prstGeom prst="rect">
            <a:avLst/>
          </a:prstGeom>
          <a:noFill/>
        </p:spPr>
        <p:txBody>
          <a:bodyPr wrap="square" rtlCol="0">
            <a:spAutoFit/>
          </a:bodyPr>
          <a:lstStyle/>
          <a:p>
            <a:r>
              <a:rPr lang="en-US" sz="4000" b="1" dirty="0" smtClean="0">
                <a:solidFill>
                  <a:schemeClr val="bg1"/>
                </a:solidFill>
                <a:latin typeface="Cooper Hewitt" pitchFamily="2" charset="0"/>
                <a:ea typeface="Cooper Hewitt" pitchFamily="2" charset="0"/>
              </a:rPr>
              <a:t>ANÁLISIS DE LAS SIMULACIONES</a:t>
            </a:r>
            <a:endParaRPr lang="en-US" sz="4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simulaciones</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Configuración</a:t>
            </a:r>
            <a:r>
              <a:rPr lang="en-US" sz="1200" dirty="0" smtClean="0">
                <a:latin typeface="Cooper Hewitt" pitchFamily="2" charset="0"/>
                <a:ea typeface="Cooper Hewitt" pitchFamily="2" charset="0"/>
              </a:rPr>
              <a:t> del </a:t>
            </a:r>
            <a:r>
              <a:rPr lang="en-US" sz="1200" dirty="0" err="1" smtClean="0">
                <a:latin typeface="Cooper Hewitt" pitchFamily="2" charset="0"/>
                <a:ea typeface="Cooper Hewitt" pitchFamily="2" charset="0"/>
              </a:rPr>
              <a:t>modelo</a:t>
            </a:r>
            <a:endParaRPr lang="en-US" sz="1200" dirty="0">
              <a:latin typeface="Cooper Hewitt" pitchFamily="2" charset="0"/>
              <a:ea typeface="Cooper Hewitt" pitchFamily="2" charset="0"/>
            </a:endParaRPr>
          </a:p>
        </p:txBody>
      </p:sp>
      <p:sp>
        <p:nvSpPr>
          <p:cNvPr id="2" name="TextBox 1"/>
          <p:cNvSpPr txBox="1"/>
          <p:nvPr/>
        </p:nvSpPr>
        <p:spPr>
          <a:xfrm>
            <a:off x="395536" y="5249893"/>
            <a:ext cx="3338700" cy="954107"/>
          </a:xfrm>
          <a:prstGeom prst="rect">
            <a:avLst/>
          </a:prstGeom>
          <a:noFill/>
        </p:spPr>
        <p:txBody>
          <a:bodyPr wrap="square" rtlCol="0">
            <a:spAutoFit/>
          </a:bodyPr>
          <a:lstStyle/>
          <a:p>
            <a:pPr algn="ctr"/>
            <a:r>
              <a:rPr lang="es-ES" sz="1400" dirty="0">
                <a:latin typeface="PT Sans" pitchFamily="34" charset="0"/>
                <a:ea typeface="PT Sans" pitchFamily="34" charset="0"/>
              </a:rPr>
              <a:t>Dominio utilizado en el modelo con resolución de </a:t>
            </a:r>
            <a:r>
              <a:rPr lang="es-ES" sz="1400" dirty="0" smtClean="0">
                <a:latin typeface="PT Sans" pitchFamily="34" charset="0"/>
                <a:ea typeface="PT Sans" pitchFamily="34" charset="0"/>
              </a:rPr>
              <a:t>12 km </a:t>
            </a:r>
            <a:r>
              <a:rPr lang="es-ES" sz="1400" dirty="0">
                <a:latin typeface="PT Sans" pitchFamily="34" charset="0"/>
                <a:ea typeface="PT Sans" pitchFamily="34" charset="0"/>
              </a:rPr>
              <a:t>(dominio exterior) y 4 km (dominio interior). El punto representa la ubicación </a:t>
            </a:r>
            <a:r>
              <a:rPr lang="es-ES" sz="1400" dirty="0" smtClean="0">
                <a:latin typeface="PT Sans" pitchFamily="34" charset="0"/>
                <a:ea typeface="PT Sans" pitchFamily="34" charset="0"/>
              </a:rPr>
              <a:t>del radar.</a:t>
            </a:r>
            <a:endParaRPr lang="en-US" sz="1400" dirty="0">
              <a:latin typeface="PT Sans" pitchFamily="34" charset="0"/>
              <a:ea typeface="PT Sans" pitchFamily="34" charset="0"/>
            </a:endParaRPr>
          </a:p>
        </p:txBody>
      </p:sp>
      <p:sp>
        <p:nvSpPr>
          <p:cNvPr id="9" name="TextBox 8"/>
          <p:cNvSpPr txBox="1"/>
          <p:nvPr/>
        </p:nvSpPr>
        <p:spPr>
          <a:xfrm>
            <a:off x="611560" y="1619508"/>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CONFIGURACIÓN DEL MODELO</a:t>
            </a:r>
          </a:p>
        </p:txBody>
      </p:sp>
      <p:sp>
        <p:nvSpPr>
          <p:cNvPr id="10" name="TextBox 9"/>
          <p:cNvSpPr txBox="1"/>
          <p:nvPr/>
        </p:nvSpPr>
        <p:spPr>
          <a:xfrm>
            <a:off x="3995936" y="1916832"/>
            <a:ext cx="4464496" cy="4555093"/>
          </a:xfrm>
          <a:prstGeom prst="rect">
            <a:avLst/>
          </a:prstGeom>
          <a:noFill/>
        </p:spPr>
        <p:txBody>
          <a:bodyPr wrap="square" rtlCol="0">
            <a:spAutoFit/>
          </a:bodyPr>
          <a:lstStyle/>
          <a:p>
            <a:pPr marL="285750" indent="-285750" algn="just">
              <a:lnSpc>
                <a:spcPct val="150000"/>
              </a:lnSpc>
              <a:spcAft>
                <a:spcPts val="600"/>
              </a:spcAft>
              <a:buFont typeface="Arial"/>
              <a:buChar char="•"/>
            </a:pPr>
            <a:r>
              <a:rPr lang="es-ES" dirty="0" smtClean="0">
                <a:latin typeface="Cooper Hewitt" pitchFamily="2" charset="0"/>
                <a:ea typeface="Cooper Hewitt" pitchFamily="2" charset="0"/>
              </a:rPr>
              <a:t>42 niveles verticales (los primeros 20 ubicados en dentro de los 1800 m.</a:t>
            </a:r>
          </a:p>
          <a:p>
            <a:pPr marL="285750" indent="-285750" algn="just">
              <a:lnSpc>
                <a:spcPct val="150000"/>
              </a:lnSpc>
              <a:spcAft>
                <a:spcPts val="600"/>
              </a:spcAft>
              <a:buFont typeface="Arial"/>
              <a:buChar char="•"/>
            </a:pPr>
            <a:r>
              <a:rPr lang="es-ES" dirty="0" smtClean="0">
                <a:latin typeface="Cooper Hewitt" pitchFamily="2" charset="0"/>
                <a:ea typeface="Cooper Hewitt" pitchFamily="2" charset="0"/>
              </a:rPr>
              <a:t>Simulaciones de 42 </a:t>
            </a:r>
            <a:r>
              <a:rPr lang="es-ES" dirty="0" err="1" smtClean="0">
                <a:latin typeface="Cooper Hewitt" pitchFamily="2" charset="0"/>
                <a:ea typeface="Cooper Hewitt" pitchFamily="2" charset="0"/>
              </a:rPr>
              <a:t>hs</a:t>
            </a:r>
            <a:r>
              <a:rPr lang="es-ES" dirty="0">
                <a:latin typeface="Cooper Hewitt" pitchFamily="2" charset="0"/>
                <a:ea typeface="Cooper Hewitt" pitchFamily="2" charset="0"/>
              </a:rPr>
              <a:t>.</a:t>
            </a:r>
            <a:endParaRPr lang="es-ES" dirty="0" smtClean="0">
              <a:latin typeface="Cooper Hewitt" pitchFamily="2" charset="0"/>
              <a:ea typeface="Cooper Hewitt" pitchFamily="2" charset="0"/>
            </a:endParaRPr>
          </a:p>
          <a:p>
            <a:pPr marL="285750" indent="-285750" algn="just">
              <a:lnSpc>
                <a:spcPct val="150000"/>
              </a:lnSpc>
              <a:spcAft>
                <a:spcPts val="600"/>
              </a:spcAft>
              <a:buFont typeface="Arial"/>
              <a:buChar char="•"/>
            </a:pPr>
            <a:r>
              <a:rPr lang="es-ES" dirty="0" smtClean="0">
                <a:latin typeface="Cooper Hewitt" pitchFamily="2" charset="0"/>
                <a:ea typeface="Cooper Hewitt" pitchFamily="2" charset="0"/>
              </a:rPr>
              <a:t>Salidas cada 10 minutos.</a:t>
            </a:r>
          </a:p>
          <a:p>
            <a:pPr marL="285750" indent="-285750" algn="just">
              <a:lnSpc>
                <a:spcPct val="150000"/>
              </a:lnSpc>
              <a:spcAft>
                <a:spcPts val="600"/>
              </a:spcAft>
              <a:buFont typeface="Arial"/>
              <a:buChar char="•"/>
            </a:pPr>
            <a:r>
              <a:rPr lang="es-ES" dirty="0" smtClean="0">
                <a:latin typeface="Cooper Hewitt" pitchFamily="2" charset="0"/>
                <a:ea typeface="Cooper Hewitt" pitchFamily="2" charset="0"/>
              </a:rPr>
              <a:t>Condiciones iniciales y de borde: Análisis </a:t>
            </a:r>
            <a:r>
              <a:rPr lang="es-ES" dirty="0">
                <a:latin typeface="Cooper Hewitt" pitchFamily="2" charset="0"/>
                <a:ea typeface="Cooper Hewitt" pitchFamily="2" charset="0"/>
              </a:rPr>
              <a:t>Final (FNL) </a:t>
            </a:r>
            <a:r>
              <a:rPr lang="es-ES" dirty="0" smtClean="0">
                <a:latin typeface="Cooper Hewitt" pitchFamily="2" charset="0"/>
                <a:ea typeface="Cooper Hewitt" pitchFamily="2" charset="0"/>
              </a:rPr>
              <a:t>del NCEP (0.25° x 0.25°, cada </a:t>
            </a:r>
            <a:r>
              <a:rPr lang="es-ES" dirty="0">
                <a:latin typeface="Cooper Hewitt" pitchFamily="2" charset="0"/>
                <a:ea typeface="Cooper Hewitt" pitchFamily="2" charset="0"/>
              </a:rPr>
              <a:t>6 </a:t>
            </a:r>
            <a:r>
              <a:rPr lang="es-ES" dirty="0" smtClean="0">
                <a:latin typeface="Cooper Hewitt" pitchFamily="2" charset="0"/>
                <a:ea typeface="Cooper Hewitt" pitchFamily="2" charset="0"/>
              </a:rPr>
              <a:t>horas).</a:t>
            </a:r>
          </a:p>
          <a:p>
            <a:pPr marL="285750" indent="-285750" algn="just">
              <a:lnSpc>
                <a:spcPct val="150000"/>
              </a:lnSpc>
              <a:spcAft>
                <a:spcPts val="600"/>
              </a:spcAft>
              <a:buFont typeface="Arial"/>
              <a:buChar char="•"/>
            </a:pPr>
            <a:r>
              <a:rPr lang="en-US" dirty="0" err="1" smtClean="0">
                <a:latin typeface="Cooper Hewitt" pitchFamily="2" charset="0"/>
                <a:ea typeface="Cooper Hewitt" pitchFamily="2" charset="0"/>
              </a:rPr>
              <a:t>Parametrizaciones</a:t>
            </a:r>
            <a:r>
              <a:rPr lang="en-US" dirty="0" smtClean="0">
                <a:latin typeface="Cooper Hewitt" pitchFamily="2" charset="0"/>
                <a:ea typeface="Cooper Hewitt" pitchFamily="2" charset="0"/>
              </a:rPr>
              <a:t>: RRTMG (O. </a:t>
            </a:r>
            <a:r>
              <a:rPr lang="en-US" dirty="0" err="1" smtClean="0">
                <a:latin typeface="Cooper Hewitt" pitchFamily="2" charset="0"/>
                <a:ea typeface="Cooper Hewitt" pitchFamily="2" charset="0"/>
              </a:rPr>
              <a:t>Larga</a:t>
            </a:r>
            <a:r>
              <a:rPr lang="en-US" dirty="0" smtClean="0">
                <a:latin typeface="Cooper Hewitt" pitchFamily="2" charset="0"/>
                <a:ea typeface="Cooper Hewitt" pitchFamily="2" charset="0"/>
              </a:rPr>
              <a:t>), </a:t>
            </a:r>
            <a:r>
              <a:rPr lang="en-US" dirty="0" err="1" smtClean="0">
                <a:latin typeface="Cooper Hewitt" pitchFamily="2" charset="0"/>
                <a:ea typeface="Cooper Hewitt" pitchFamily="2" charset="0"/>
              </a:rPr>
              <a:t>Dudhia</a:t>
            </a:r>
            <a:r>
              <a:rPr lang="en-US" dirty="0" smtClean="0">
                <a:latin typeface="Cooper Hewitt" pitchFamily="2" charset="0"/>
                <a:ea typeface="Cooper Hewitt" pitchFamily="2" charset="0"/>
              </a:rPr>
              <a:t> (O. </a:t>
            </a:r>
            <a:r>
              <a:rPr lang="en-US" dirty="0" err="1" smtClean="0">
                <a:latin typeface="Cooper Hewitt" pitchFamily="2" charset="0"/>
                <a:ea typeface="Cooper Hewitt" pitchFamily="2" charset="0"/>
              </a:rPr>
              <a:t>Corta</a:t>
            </a:r>
            <a:r>
              <a:rPr lang="en-US" dirty="0" smtClean="0">
                <a:latin typeface="Cooper Hewitt" pitchFamily="2" charset="0"/>
                <a:ea typeface="Cooper Hewitt" pitchFamily="2" charset="0"/>
              </a:rPr>
              <a:t>), WSM6 (</a:t>
            </a:r>
            <a:r>
              <a:rPr lang="en-US" dirty="0" err="1" smtClean="0">
                <a:latin typeface="Cooper Hewitt" pitchFamily="2" charset="0"/>
                <a:ea typeface="Cooper Hewitt" pitchFamily="2" charset="0"/>
              </a:rPr>
              <a:t>Microfísica</a:t>
            </a:r>
            <a:r>
              <a:rPr lang="en-US" dirty="0" smtClean="0">
                <a:latin typeface="Cooper Hewitt" pitchFamily="2" charset="0"/>
                <a:ea typeface="Cooper Hewitt" pitchFamily="2" charset="0"/>
              </a:rPr>
              <a:t>) y Noah (</a:t>
            </a:r>
            <a:r>
              <a:rPr lang="en-US" dirty="0" err="1" smtClean="0">
                <a:latin typeface="Cooper Hewitt" pitchFamily="2" charset="0"/>
                <a:ea typeface="Cooper Hewitt" pitchFamily="2" charset="0"/>
              </a:rPr>
              <a:t>Modelo</a:t>
            </a:r>
            <a:r>
              <a:rPr lang="en-US" dirty="0" smtClean="0">
                <a:latin typeface="Cooper Hewitt" pitchFamily="2" charset="0"/>
                <a:ea typeface="Cooper Hewitt" pitchFamily="2" charset="0"/>
              </a:rPr>
              <a:t> de </a:t>
            </a:r>
            <a:r>
              <a:rPr lang="en-US" dirty="0" err="1" smtClean="0">
                <a:latin typeface="Cooper Hewitt" pitchFamily="2" charset="0"/>
                <a:ea typeface="Cooper Hewitt" pitchFamily="2" charset="0"/>
              </a:rPr>
              <a:t>superficie</a:t>
            </a:r>
            <a:r>
              <a:rPr lang="en-US" dirty="0" smtClean="0">
                <a:latin typeface="Cooper Hewitt" pitchFamily="2" charset="0"/>
                <a:ea typeface="Cooper Hewitt" pitchFamily="2" charset="0"/>
              </a:rPr>
              <a:t>).</a:t>
            </a:r>
            <a:endParaRPr lang="es-ES" dirty="0" smtClean="0">
              <a:latin typeface="Cooper Hewitt" pitchFamily="2" charset="0"/>
              <a:ea typeface="Cooper Hewitt" pitchFamily="2" charset="0"/>
            </a:endParaRPr>
          </a:p>
        </p:txBody>
      </p:sp>
      <p:pic>
        <p:nvPicPr>
          <p:cNvPr id="3074" name="Picture 2" descr="Z:\home\pao\Dropbox\Tesis\tesis-VAD\Tesis\Defensa\Fig\dominio-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778" y="2132856"/>
            <a:ext cx="3206216" cy="2775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98733" y="4047596"/>
            <a:ext cx="1883849" cy="307777"/>
          </a:xfrm>
          <a:prstGeom prst="rect">
            <a:avLst/>
          </a:prstGeom>
          <a:noFill/>
        </p:spPr>
        <p:txBody>
          <a:bodyPr wrap="none" rtlCol="0">
            <a:spAutoFit/>
          </a:bodyPr>
          <a:lstStyle/>
          <a:p>
            <a:r>
              <a:rPr lang="es-ES" sz="1400" dirty="0">
                <a:latin typeface="Cooper Hewitt" pitchFamily="2" charset="0"/>
                <a:ea typeface="Cooper Hewitt" pitchFamily="2" charset="0"/>
              </a:rPr>
              <a:t>Dominio 1: 12 x 12 </a:t>
            </a:r>
            <a:r>
              <a:rPr lang="es-ES" sz="1400" dirty="0" smtClean="0">
                <a:latin typeface="Cooper Hewitt" pitchFamily="2" charset="0"/>
                <a:ea typeface="Cooper Hewitt" pitchFamily="2" charset="0"/>
              </a:rPr>
              <a:t>km</a:t>
            </a:r>
            <a:endParaRPr lang="es-ES" sz="1400" dirty="0">
              <a:latin typeface="Cooper Hewitt" pitchFamily="2" charset="0"/>
              <a:ea typeface="Cooper Hewitt" pitchFamily="2" charset="0"/>
            </a:endParaRPr>
          </a:p>
        </p:txBody>
      </p:sp>
      <p:sp>
        <p:nvSpPr>
          <p:cNvPr id="12" name="TextBox 11"/>
          <p:cNvSpPr txBox="1"/>
          <p:nvPr/>
        </p:nvSpPr>
        <p:spPr>
          <a:xfrm>
            <a:off x="1435547" y="3789040"/>
            <a:ext cx="1566454" cy="292388"/>
          </a:xfrm>
          <a:prstGeom prst="rect">
            <a:avLst/>
          </a:prstGeom>
          <a:noFill/>
        </p:spPr>
        <p:txBody>
          <a:bodyPr wrap="none" rtlCol="0">
            <a:spAutoFit/>
          </a:bodyPr>
          <a:lstStyle/>
          <a:p>
            <a:r>
              <a:rPr lang="es-ES" sz="1300" dirty="0">
                <a:latin typeface="Cooper Hewitt" pitchFamily="2" charset="0"/>
                <a:ea typeface="Cooper Hewitt" pitchFamily="2" charset="0"/>
              </a:rPr>
              <a:t>Dominio 1: 4</a:t>
            </a:r>
            <a:r>
              <a:rPr lang="es-ES" sz="1300" dirty="0" smtClean="0">
                <a:latin typeface="Cooper Hewitt" pitchFamily="2" charset="0"/>
                <a:ea typeface="Cooper Hewitt" pitchFamily="2" charset="0"/>
              </a:rPr>
              <a:t> </a:t>
            </a:r>
            <a:r>
              <a:rPr lang="es-ES" sz="1300" dirty="0">
                <a:latin typeface="Cooper Hewitt" pitchFamily="2" charset="0"/>
                <a:ea typeface="Cooper Hewitt" pitchFamily="2" charset="0"/>
              </a:rPr>
              <a:t>x 4</a:t>
            </a:r>
            <a:r>
              <a:rPr lang="es-ES" sz="1300" dirty="0" smtClean="0">
                <a:latin typeface="Cooper Hewitt" pitchFamily="2" charset="0"/>
                <a:ea typeface="Cooper Hewitt" pitchFamily="2" charset="0"/>
              </a:rPr>
              <a:t> km</a:t>
            </a:r>
            <a:endParaRPr lang="es-ES" sz="1300" dirty="0">
              <a:latin typeface="Cooper Hewitt" pitchFamily="2" charset="0"/>
              <a:ea typeface="Cooper Hewitt" pitchFamily="2" charset="0"/>
            </a:endParaRPr>
          </a:p>
        </p:txBody>
      </p:sp>
    </p:spTree>
    <p:extLst>
      <p:ext uri="{BB962C8B-B14F-4D97-AF65-F5344CB8AC3E}">
        <p14:creationId xmlns:p14="http://schemas.microsoft.com/office/powerpoint/2010/main" val="298107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fade">
                                      <p:cBhvr>
                                        <p:cTn id="16" dur="500"/>
                                        <p:tgtEl>
                                          <p:spTgt spid="30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3"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32656"/>
            <a:ext cx="9144000" cy="1152128"/>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632882"/>
            <a:ext cx="7632848" cy="707886"/>
          </a:xfrm>
          <a:prstGeom prst="rect">
            <a:avLst/>
          </a:prstGeom>
          <a:noFill/>
        </p:spPr>
        <p:txBody>
          <a:bodyPr wrap="square" rtlCol="0">
            <a:spAutoFit/>
          </a:bodyPr>
          <a:lstStyle/>
          <a:p>
            <a:r>
              <a:rPr lang="en-US" sz="4000" b="1" dirty="0">
                <a:solidFill>
                  <a:schemeClr val="bg1"/>
                </a:solidFill>
                <a:latin typeface="Cooper Hewitt" pitchFamily="2" charset="0"/>
                <a:ea typeface="Cooper Hewitt" pitchFamily="2" charset="0"/>
              </a:rPr>
              <a:t>ANTECEDENTES </a:t>
            </a:r>
            <a:r>
              <a:rPr lang="en-US" sz="4000" b="1" dirty="0" smtClean="0">
                <a:solidFill>
                  <a:schemeClr val="bg1"/>
                </a:solidFill>
                <a:latin typeface="Cooper Hewitt" pitchFamily="2" charset="0"/>
                <a:ea typeface="Cooper Hewitt" pitchFamily="2" charset="0"/>
              </a:rPr>
              <a:t>Y MOTIVACIÓN</a:t>
            </a:r>
            <a:endParaRPr lang="en-US" sz="4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Motivación</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Ciencias</a:t>
            </a:r>
            <a:r>
              <a:rPr lang="en-US" sz="1200" dirty="0" smtClean="0">
                <a:latin typeface="Cooper Hewitt" pitchFamily="2" charset="0"/>
                <a:ea typeface="Cooper Hewitt" pitchFamily="2" charset="0"/>
              </a:rPr>
              <a:t> de la </a:t>
            </a:r>
            <a:r>
              <a:rPr lang="en-US" sz="1200" dirty="0" err="1" smtClean="0">
                <a:latin typeface="Cooper Hewitt" pitchFamily="2" charset="0"/>
                <a:ea typeface="Cooper Hewitt" pitchFamily="2" charset="0"/>
              </a:rPr>
              <a:t>Atmósfera</a:t>
            </a:r>
            <a:endParaRPr lang="en-US" sz="1200" dirty="0">
              <a:latin typeface="Cooper Hewitt" pitchFamily="2" charset="0"/>
              <a:ea typeface="Cooper Hewitt" pitchFamily="2" charset="0"/>
            </a:endParaRPr>
          </a:p>
        </p:txBody>
      </p:sp>
      <p:grpSp>
        <p:nvGrpSpPr>
          <p:cNvPr id="3" name="Group 2"/>
          <p:cNvGrpSpPr/>
          <p:nvPr/>
        </p:nvGrpSpPr>
        <p:grpSpPr>
          <a:xfrm>
            <a:off x="2376264" y="1556792"/>
            <a:ext cx="4355976" cy="5025171"/>
            <a:chOff x="4572000" y="1772816"/>
            <a:chExt cx="4355976" cy="5025171"/>
          </a:xfrm>
        </p:grpSpPr>
        <p:pic>
          <p:nvPicPr>
            <p:cNvPr id="2049"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4" y="1772816"/>
              <a:ext cx="4093200"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4572000" y="6059323"/>
              <a:ext cx="4355976" cy="738664"/>
            </a:xfrm>
            <a:prstGeom prst="rect">
              <a:avLst/>
            </a:prstGeom>
            <a:noFill/>
          </p:spPr>
          <p:txBody>
            <a:bodyPr wrap="square" rtlCol="0">
              <a:spAutoFit/>
            </a:bodyPr>
            <a:lstStyle/>
            <a:p>
              <a:pPr algn="ctr"/>
              <a:r>
                <a:rPr lang="es-ES" sz="1400" dirty="0" smtClean="0">
                  <a:latin typeface="PT Sans" pitchFamily="34" charset="0"/>
                  <a:ea typeface="PT Sans" pitchFamily="34" charset="0"/>
                </a:rPr>
                <a:t>Mapa de ubicación de las red de radares del </a:t>
              </a:r>
              <a:r>
                <a:rPr lang="es-ES" sz="1400" dirty="0" err="1" smtClean="0">
                  <a:latin typeface="PT Sans" pitchFamily="34" charset="0"/>
                  <a:ea typeface="PT Sans" pitchFamily="34" charset="0"/>
                </a:rPr>
                <a:t>SiNaRaMe</a:t>
              </a:r>
              <a:r>
                <a:rPr lang="es-ES" sz="1400" dirty="0" smtClean="0">
                  <a:latin typeface="PT Sans" pitchFamily="34" charset="0"/>
                  <a:ea typeface="PT Sans" pitchFamily="34" charset="0"/>
                </a:rPr>
                <a:t> (instalados y en desarrollo), INTA y privados. Ministerio del Interior</a:t>
              </a:r>
              <a:endParaRPr lang="en-US" sz="1400" dirty="0">
                <a:latin typeface="PT Sans" pitchFamily="34" charset="0"/>
                <a:ea typeface="PT Sans" pitchFamily="34" charset="0"/>
              </a:endParaRPr>
            </a:p>
          </p:txBody>
        </p:sp>
      </p:grpSp>
      <p:sp>
        <p:nvSpPr>
          <p:cNvPr id="2" name="TextBox 1"/>
          <p:cNvSpPr txBox="1"/>
          <p:nvPr/>
        </p:nvSpPr>
        <p:spPr>
          <a:xfrm>
            <a:off x="-4890441" y="1621790"/>
            <a:ext cx="4099777" cy="1754326"/>
          </a:xfrm>
          <a:prstGeom prst="rect">
            <a:avLst/>
          </a:prstGeom>
          <a:noFill/>
        </p:spPr>
        <p:txBody>
          <a:bodyPr wrap="none" rtlCol="0">
            <a:spAutoFit/>
          </a:bodyPr>
          <a:lstStyle/>
          <a:p>
            <a:r>
              <a:rPr lang="en-US" dirty="0" smtClean="0"/>
              <a:t>La </a:t>
            </a:r>
            <a:r>
              <a:rPr lang="en-US" dirty="0" err="1" smtClean="0"/>
              <a:t>clp</a:t>
            </a:r>
            <a:r>
              <a:rPr lang="en-US" dirty="0"/>
              <a:t> </a:t>
            </a:r>
            <a:r>
              <a:rPr lang="en-US" dirty="0" err="1" smtClean="0"/>
              <a:t>es</a:t>
            </a:r>
            <a:r>
              <a:rPr lang="en-US" dirty="0" smtClean="0"/>
              <a:t> la </a:t>
            </a:r>
            <a:r>
              <a:rPr lang="en-US" dirty="0" err="1" smtClean="0"/>
              <a:t>porción</a:t>
            </a:r>
            <a:r>
              <a:rPr lang="en-US" dirty="0" smtClean="0"/>
              <a:t> de </a:t>
            </a:r>
            <a:r>
              <a:rPr lang="en-US" dirty="0" err="1" smtClean="0"/>
              <a:t>atmósfera</a:t>
            </a:r>
            <a:endParaRPr lang="en-US" dirty="0" smtClean="0"/>
          </a:p>
          <a:p>
            <a:r>
              <a:rPr lang="en-US" dirty="0" smtClean="0"/>
              <a:t>En </a:t>
            </a:r>
            <a:r>
              <a:rPr lang="en-US" dirty="0" err="1" smtClean="0"/>
              <a:t>nuestra</a:t>
            </a:r>
            <a:r>
              <a:rPr lang="en-US" dirty="0" smtClean="0"/>
              <a:t> </a:t>
            </a:r>
            <a:r>
              <a:rPr lang="en-US" dirty="0" err="1" smtClean="0"/>
              <a:t>región</a:t>
            </a:r>
            <a:endParaRPr lang="en-US" dirty="0" smtClean="0"/>
          </a:p>
          <a:p>
            <a:r>
              <a:rPr lang="en-US" dirty="0" smtClean="0"/>
              <a:t>Los </a:t>
            </a:r>
            <a:r>
              <a:rPr lang="en-US" dirty="0" err="1" smtClean="0"/>
              <a:t>procesos</a:t>
            </a:r>
            <a:r>
              <a:rPr lang="en-US" dirty="0" smtClean="0"/>
              <a:t> </a:t>
            </a:r>
            <a:r>
              <a:rPr lang="en-US" dirty="0" err="1" smtClean="0"/>
              <a:t>ocurren</a:t>
            </a:r>
            <a:r>
              <a:rPr lang="en-US" dirty="0" smtClean="0"/>
              <a:t> en multiples </a:t>
            </a:r>
            <a:r>
              <a:rPr lang="en-US" dirty="0" err="1" smtClean="0"/>
              <a:t>escalas</a:t>
            </a:r>
            <a:endParaRPr lang="en-US" dirty="0" smtClean="0"/>
          </a:p>
          <a:p>
            <a:r>
              <a:rPr lang="en-US" dirty="0" err="1" smtClean="0"/>
              <a:t>Disponibilidad</a:t>
            </a:r>
            <a:r>
              <a:rPr lang="en-US" dirty="0" smtClean="0"/>
              <a:t> de </a:t>
            </a:r>
            <a:r>
              <a:rPr lang="en-US" dirty="0" err="1" smtClean="0"/>
              <a:t>observaciones</a:t>
            </a:r>
            <a:endParaRPr lang="en-US" dirty="0" smtClean="0"/>
          </a:p>
          <a:p>
            <a:r>
              <a:rPr lang="en-US" dirty="0" err="1" smtClean="0"/>
              <a:t>Sinarame</a:t>
            </a:r>
            <a:endParaRPr lang="en-US" dirty="0" smtClean="0"/>
          </a:p>
          <a:p>
            <a:endParaRPr lang="en-US" dirty="0"/>
          </a:p>
        </p:txBody>
      </p:sp>
      <p:sp>
        <p:nvSpPr>
          <p:cNvPr id="8" name="TextBox 7"/>
          <p:cNvSpPr txBox="1"/>
          <p:nvPr/>
        </p:nvSpPr>
        <p:spPr>
          <a:xfrm>
            <a:off x="611560" y="2852936"/>
            <a:ext cx="11227176" cy="1200329"/>
          </a:xfrm>
          <a:prstGeom prst="rect">
            <a:avLst/>
          </a:prstGeom>
          <a:noFill/>
        </p:spPr>
        <p:txBody>
          <a:bodyPr wrap="none" rtlCol="0">
            <a:spAutoFit/>
          </a:bodyPr>
          <a:lstStyle/>
          <a:p>
            <a:r>
              <a:rPr lang="es-ES" dirty="0"/>
              <a:t>En la </a:t>
            </a:r>
            <a:r>
              <a:rPr lang="es-ES" dirty="0" err="1"/>
              <a:t>slide</a:t>
            </a:r>
            <a:r>
              <a:rPr lang="es-ES" dirty="0"/>
              <a:t> 11 de esta PPT hay algunos ejemplos de sensibilidad de la lluvia pronosticada por un modelo</a:t>
            </a:r>
          </a:p>
          <a:p>
            <a:r>
              <a:rPr lang="es-ES" dirty="0"/>
              <a:t>a la PBL y la capa limite (si las </a:t>
            </a:r>
            <a:r>
              <a:rPr lang="es-ES" dirty="0" err="1"/>
              <a:t>incluis</a:t>
            </a:r>
            <a:r>
              <a:rPr lang="es-ES" dirty="0"/>
              <a:t> </a:t>
            </a:r>
            <a:r>
              <a:rPr lang="es-ES" dirty="0" err="1"/>
              <a:t>citalas</a:t>
            </a:r>
            <a:r>
              <a:rPr lang="es-ES" dirty="0"/>
              <a:t> como </a:t>
            </a:r>
            <a:r>
              <a:rPr lang="es-ES" dirty="0" err="1"/>
              <a:t>Matsudo</a:t>
            </a:r>
            <a:r>
              <a:rPr lang="es-ES" dirty="0"/>
              <a:t> et al. 2016) eso </a:t>
            </a:r>
            <a:r>
              <a:rPr lang="es-ES" dirty="0" err="1"/>
              <a:t>podria</a:t>
            </a:r>
            <a:r>
              <a:rPr lang="es-ES" dirty="0"/>
              <a:t> servir como </a:t>
            </a:r>
            <a:r>
              <a:rPr lang="es-ES" dirty="0" err="1"/>
              <a:t>motivacion</a:t>
            </a:r>
            <a:endParaRPr lang="es-ES" dirty="0"/>
          </a:p>
          <a:p>
            <a:r>
              <a:rPr lang="es-ES" dirty="0"/>
              <a:t>para explorar en general el impacto de la PBL en los </a:t>
            </a:r>
            <a:r>
              <a:rPr lang="es-ES" dirty="0" err="1"/>
              <a:t>pronosticos</a:t>
            </a:r>
            <a:r>
              <a:rPr lang="es-ES" dirty="0"/>
              <a:t> </a:t>
            </a:r>
            <a:r>
              <a:rPr lang="es-ES" dirty="0" err="1"/>
              <a:t>numericos</a:t>
            </a:r>
            <a:r>
              <a:rPr lang="es-ES" dirty="0"/>
              <a:t> / simulaciones </a:t>
            </a:r>
            <a:r>
              <a:rPr lang="es-ES" dirty="0" err="1"/>
              <a:t>numericas</a:t>
            </a:r>
            <a:r>
              <a:rPr lang="es-ES" dirty="0"/>
              <a:t>.</a:t>
            </a:r>
          </a:p>
          <a:p>
            <a:r>
              <a:rPr lang="es-ES" dirty="0"/>
              <a:t>https://docs.google.com/presentation/d/1UzspFS7vV3si7ekU5MVpXUwOrpDtfhQm5TWwUSRhOzU/edit?usp=sharing</a:t>
            </a:r>
            <a:endParaRPr lang="en-US" dirty="0"/>
          </a:p>
        </p:txBody>
      </p:sp>
    </p:spTree>
    <p:extLst>
      <p:ext uri="{BB962C8B-B14F-4D97-AF65-F5344CB8AC3E}">
        <p14:creationId xmlns:p14="http://schemas.microsoft.com/office/powerpoint/2010/main" val="106211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a:solidFill>
                  <a:srgbClr val="21908C"/>
                </a:solidFill>
                <a:latin typeface="Cooper Hewitt" pitchFamily="2" charset="0"/>
                <a:ea typeface="Cooper Hewitt" pitchFamily="2" charset="0"/>
              </a:rPr>
              <a:t>Análisis</a:t>
            </a:r>
            <a:r>
              <a:rPr lang="en-US" sz="1200" b="1" dirty="0">
                <a:solidFill>
                  <a:srgbClr val="21908C"/>
                </a:solidFill>
                <a:latin typeface="Cooper Hewitt" pitchFamily="2" charset="0"/>
                <a:ea typeface="Cooper Hewitt" pitchFamily="2" charset="0"/>
              </a:rPr>
              <a:t> de </a:t>
            </a:r>
            <a:r>
              <a:rPr lang="en-US" sz="1200" b="1" dirty="0" err="1">
                <a:solidFill>
                  <a:srgbClr val="21908C"/>
                </a:solidFill>
                <a:latin typeface="Cooper Hewitt" pitchFamily="2" charset="0"/>
                <a:ea typeface="Cooper Hewitt" pitchFamily="2" charset="0"/>
              </a:rPr>
              <a:t>las</a:t>
            </a:r>
            <a:r>
              <a:rPr lang="en-US" sz="1200" b="1" dirty="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simulaciones</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Parametrizaciones</a:t>
            </a:r>
            <a:r>
              <a:rPr lang="en-US" sz="1200" dirty="0" smtClean="0">
                <a:latin typeface="Cooper Hewitt" pitchFamily="2" charset="0"/>
                <a:ea typeface="Cooper Hewitt" pitchFamily="2" charset="0"/>
              </a:rPr>
              <a:t> de </a:t>
            </a:r>
            <a:r>
              <a:rPr lang="en-US" sz="1200" dirty="0" err="1" smtClean="0">
                <a:latin typeface="Cooper Hewitt" pitchFamily="2" charset="0"/>
                <a:ea typeface="Cooper Hewitt" pitchFamily="2" charset="0"/>
              </a:rPr>
              <a:t>capa</a:t>
            </a:r>
            <a:r>
              <a:rPr lang="en-US" sz="1200" dirty="0" smtClean="0">
                <a:latin typeface="Cooper Hewitt" pitchFamily="2" charset="0"/>
                <a:ea typeface="Cooper Hewitt" pitchFamily="2" charset="0"/>
              </a:rPr>
              <a:t> </a:t>
            </a:r>
            <a:r>
              <a:rPr lang="en-US" sz="1200" dirty="0" err="1" smtClean="0">
                <a:latin typeface="Cooper Hewitt" pitchFamily="2" charset="0"/>
                <a:ea typeface="Cooper Hewitt" pitchFamily="2" charset="0"/>
              </a:rPr>
              <a:t>límite</a:t>
            </a:r>
            <a:endParaRPr lang="en-US" sz="1200" dirty="0">
              <a:latin typeface="Cooper Hewitt" pitchFamily="2" charset="0"/>
              <a:ea typeface="Cooper Hewitt" pitchFamily="2" charset="0"/>
            </a:endParaRPr>
          </a:p>
        </p:txBody>
      </p:sp>
      <p:sp>
        <p:nvSpPr>
          <p:cNvPr id="8" name="TextBox 7"/>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PARAMETRIZACIONES DE CAPA LÍMITE</a:t>
            </a:r>
          </a:p>
        </p:txBody>
      </p:sp>
      <p:sp>
        <p:nvSpPr>
          <p:cNvPr id="2" name="TextBox 1"/>
          <p:cNvSpPr txBox="1"/>
          <p:nvPr/>
        </p:nvSpPr>
        <p:spPr>
          <a:xfrm>
            <a:off x="611560" y="1511781"/>
            <a:ext cx="5760639" cy="4293483"/>
          </a:xfrm>
          <a:prstGeom prst="rect">
            <a:avLst/>
          </a:prstGeom>
          <a:noFill/>
        </p:spPr>
        <p:txBody>
          <a:bodyPr wrap="square" rtlCol="0">
            <a:spAutoFit/>
          </a:bodyPr>
          <a:lstStyle>
            <a:defPPr>
              <a:defRPr lang="en-US"/>
            </a:defPPr>
            <a:lvl1pPr marL="285750" indent="-285750" algn="just">
              <a:lnSpc>
                <a:spcPct val="150000"/>
              </a:lnSpc>
              <a:spcAft>
                <a:spcPts val="600"/>
              </a:spcAft>
              <a:buFont typeface="Arial"/>
              <a:buChar char="•"/>
              <a:defRPr>
                <a:latin typeface="Cooper Hewitt" pitchFamily="2" charset="0"/>
                <a:ea typeface="Cooper Hewitt" pitchFamily="2" charset="0"/>
              </a:defRPr>
            </a:lvl1pPr>
          </a:lstStyle>
          <a:p>
            <a:pPr>
              <a:spcBef>
                <a:spcPts val="1200"/>
              </a:spcBef>
            </a:pPr>
            <a:r>
              <a:rPr lang="en-US" b="1" dirty="0" smtClean="0">
                <a:solidFill>
                  <a:srgbClr val="21908C"/>
                </a:solidFill>
              </a:rPr>
              <a:t>YSU: </a:t>
            </a:r>
            <a:r>
              <a:rPr lang="en-US" dirty="0" err="1" smtClean="0"/>
              <a:t>Esquema</a:t>
            </a:r>
            <a:r>
              <a:rPr lang="en-US" dirty="0" smtClean="0"/>
              <a:t> no local y </a:t>
            </a:r>
            <a:r>
              <a:rPr lang="en-US" dirty="0" err="1" smtClean="0"/>
              <a:t>configuración</a:t>
            </a:r>
            <a:r>
              <a:rPr lang="en-US" dirty="0" smtClean="0"/>
              <a:t> con </a:t>
            </a:r>
            <a:r>
              <a:rPr lang="en-US" dirty="0" err="1" smtClean="0"/>
              <a:t>clausura</a:t>
            </a:r>
            <a:r>
              <a:rPr lang="en-US" dirty="0" smtClean="0"/>
              <a:t> de primer </a:t>
            </a:r>
            <a:r>
              <a:rPr lang="en-US" dirty="0" err="1" smtClean="0"/>
              <a:t>orden</a:t>
            </a:r>
            <a:r>
              <a:rPr lang="en-US" dirty="0" smtClean="0"/>
              <a:t>. Los </a:t>
            </a:r>
            <a:r>
              <a:rPr lang="en-US" dirty="0" err="1" smtClean="0"/>
              <a:t>coeficientes</a:t>
            </a:r>
            <a:r>
              <a:rPr lang="en-US" dirty="0" smtClean="0"/>
              <a:t> de </a:t>
            </a:r>
            <a:r>
              <a:rPr lang="en-US" dirty="0" err="1" smtClean="0"/>
              <a:t>difusividad</a:t>
            </a:r>
            <a:r>
              <a:rPr lang="en-US" dirty="0" smtClean="0"/>
              <a:t> </a:t>
            </a:r>
            <a:r>
              <a:rPr lang="en-US" dirty="0" err="1" smtClean="0"/>
              <a:t>turbulenta</a:t>
            </a:r>
            <a:r>
              <a:rPr lang="en-US" dirty="0" smtClean="0"/>
              <a:t> se </a:t>
            </a:r>
            <a:r>
              <a:rPr lang="en-US" dirty="0" err="1" smtClean="0"/>
              <a:t>obtienen</a:t>
            </a:r>
            <a:r>
              <a:rPr lang="en-US" dirty="0" smtClean="0"/>
              <a:t> a </a:t>
            </a:r>
            <a:r>
              <a:rPr lang="en-US" dirty="0" err="1" smtClean="0"/>
              <a:t>partir</a:t>
            </a:r>
            <a:r>
              <a:rPr lang="en-US" dirty="0" smtClean="0"/>
              <a:t> de </a:t>
            </a:r>
            <a:r>
              <a:rPr lang="en-US" dirty="0" err="1" smtClean="0"/>
              <a:t>una</a:t>
            </a:r>
            <a:r>
              <a:rPr lang="en-US" dirty="0" smtClean="0"/>
              <a:t> </a:t>
            </a:r>
            <a:r>
              <a:rPr lang="en-US" dirty="0" err="1" smtClean="0"/>
              <a:t>función</a:t>
            </a:r>
            <a:r>
              <a:rPr lang="en-US" dirty="0" smtClean="0"/>
              <a:t> </a:t>
            </a:r>
            <a:r>
              <a:rPr lang="en-US" dirty="0" err="1" smtClean="0"/>
              <a:t>que</a:t>
            </a:r>
            <a:r>
              <a:rPr lang="en-US" dirty="0" smtClean="0"/>
              <a:t> </a:t>
            </a:r>
            <a:r>
              <a:rPr lang="en-US" dirty="0" err="1" smtClean="0"/>
              <a:t>es</a:t>
            </a:r>
            <a:r>
              <a:rPr lang="en-US" dirty="0" smtClean="0"/>
              <a:t> </a:t>
            </a:r>
            <a:r>
              <a:rPr lang="en-US" dirty="0" err="1" smtClean="0"/>
              <a:t>independiente</a:t>
            </a:r>
            <a:r>
              <a:rPr lang="en-US" dirty="0" smtClean="0"/>
              <a:t> de </a:t>
            </a:r>
            <a:r>
              <a:rPr lang="en-US" dirty="0" err="1" smtClean="0"/>
              <a:t>las</a:t>
            </a:r>
            <a:r>
              <a:rPr lang="en-US" dirty="0" smtClean="0"/>
              <a:t> </a:t>
            </a:r>
            <a:r>
              <a:rPr lang="en-US" dirty="0" err="1" smtClean="0"/>
              <a:t>condiciones</a:t>
            </a:r>
            <a:r>
              <a:rPr lang="en-US" dirty="0" smtClean="0"/>
              <a:t> en </a:t>
            </a:r>
            <a:r>
              <a:rPr lang="en-US" dirty="0" err="1" smtClean="0"/>
              <a:t>cada</a:t>
            </a:r>
            <a:r>
              <a:rPr lang="en-US" dirty="0" smtClean="0"/>
              <a:t> </a:t>
            </a:r>
            <a:r>
              <a:rPr lang="en-US" dirty="0" err="1" smtClean="0"/>
              <a:t>punto</a:t>
            </a:r>
            <a:r>
              <a:rPr lang="en-US" dirty="0" smtClean="0"/>
              <a:t>.</a:t>
            </a:r>
          </a:p>
          <a:p>
            <a:pPr>
              <a:spcBef>
                <a:spcPts val="1200"/>
              </a:spcBef>
            </a:pPr>
            <a:r>
              <a:rPr lang="en-US" b="1" dirty="0" smtClean="0">
                <a:solidFill>
                  <a:srgbClr val="21908C"/>
                </a:solidFill>
              </a:rPr>
              <a:t>MYJ: </a:t>
            </a:r>
            <a:r>
              <a:rPr lang="en-US" dirty="0" err="1" smtClean="0"/>
              <a:t>Esquema</a:t>
            </a:r>
            <a:r>
              <a:rPr lang="en-US" dirty="0" smtClean="0"/>
              <a:t> local con </a:t>
            </a:r>
            <a:r>
              <a:rPr lang="en-US" dirty="0" err="1" smtClean="0"/>
              <a:t>clausura</a:t>
            </a:r>
            <a:r>
              <a:rPr lang="en-US" dirty="0" smtClean="0"/>
              <a:t> de </a:t>
            </a:r>
            <a:r>
              <a:rPr lang="en-US" dirty="0" err="1" smtClean="0"/>
              <a:t>orden</a:t>
            </a:r>
            <a:r>
              <a:rPr lang="en-US" dirty="0" smtClean="0"/>
              <a:t> 1.5. </a:t>
            </a:r>
            <a:r>
              <a:rPr lang="es-ES" dirty="0" smtClean="0"/>
              <a:t>Determina los coeficientes </a:t>
            </a:r>
            <a:r>
              <a:rPr lang="es-ES" dirty="0"/>
              <a:t>de difusión a partir del cálculo de la energía cinética </a:t>
            </a:r>
            <a:r>
              <a:rPr lang="es-ES" dirty="0" smtClean="0"/>
              <a:t>turbulenta pronosticada</a:t>
            </a:r>
            <a:r>
              <a:rPr lang="es-ES" dirty="0" smtClean="0"/>
              <a:t>.</a:t>
            </a:r>
            <a:endParaRPr lang="en-US" dirty="0" smtClean="0"/>
          </a:p>
          <a:p>
            <a:pPr>
              <a:spcBef>
                <a:spcPts val="1200"/>
              </a:spcBef>
            </a:pPr>
            <a:r>
              <a:rPr lang="en-US" b="1" dirty="0" smtClean="0">
                <a:solidFill>
                  <a:srgbClr val="21908C"/>
                </a:solidFill>
              </a:rPr>
              <a:t>ACM2: </a:t>
            </a:r>
            <a:r>
              <a:rPr lang="en-US" dirty="0" err="1" smtClean="0"/>
              <a:t>Esquema</a:t>
            </a:r>
            <a:r>
              <a:rPr lang="en-US" dirty="0" smtClean="0"/>
              <a:t> no local </a:t>
            </a:r>
            <a:r>
              <a:rPr lang="en-US" dirty="0" err="1" smtClean="0"/>
              <a:t>para</a:t>
            </a:r>
            <a:r>
              <a:rPr lang="en-US" dirty="0" smtClean="0"/>
              <a:t> el </a:t>
            </a:r>
            <a:r>
              <a:rPr lang="en-US" dirty="0" err="1" smtClean="0"/>
              <a:t>transporte</a:t>
            </a:r>
            <a:r>
              <a:rPr lang="en-US" dirty="0" smtClean="0"/>
              <a:t> </a:t>
            </a:r>
            <a:r>
              <a:rPr lang="en-US" dirty="0" err="1" smtClean="0"/>
              <a:t>hacia</a:t>
            </a:r>
            <a:r>
              <a:rPr lang="en-US" dirty="0" smtClean="0"/>
              <a:t> </a:t>
            </a:r>
            <a:r>
              <a:rPr lang="en-US" dirty="0" err="1" smtClean="0"/>
              <a:t>arriba</a:t>
            </a:r>
            <a:r>
              <a:rPr lang="en-US" dirty="0" smtClean="0"/>
              <a:t> y local </a:t>
            </a:r>
            <a:r>
              <a:rPr lang="en-US" dirty="0" err="1" smtClean="0"/>
              <a:t>para</a:t>
            </a:r>
            <a:r>
              <a:rPr lang="en-US" dirty="0" smtClean="0"/>
              <a:t> el </a:t>
            </a:r>
            <a:r>
              <a:rPr lang="en-US" dirty="0" err="1" smtClean="0"/>
              <a:t>transporte</a:t>
            </a:r>
            <a:r>
              <a:rPr lang="en-US" dirty="0" smtClean="0"/>
              <a:t> </a:t>
            </a:r>
            <a:r>
              <a:rPr lang="en-US" dirty="0" err="1" smtClean="0"/>
              <a:t>hacia</a:t>
            </a:r>
            <a:r>
              <a:rPr lang="en-US" dirty="0" smtClean="0"/>
              <a:t> </a:t>
            </a:r>
            <a:r>
              <a:rPr lang="en-US" dirty="0" err="1" smtClean="0"/>
              <a:t>abajo</a:t>
            </a:r>
            <a:r>
              <a:rPr lang="en-US" dirty="0" smtClean="0"/>
              <a:t>.</a:t>
            </a:r>
            <a:endParaRPr lang="en-US" dirty="0"/>
          </a:p>
        </p:txBody>
      </p:sp>
      <p:grpSp>
        <p:nvGrpSpPr>
          <p:cNvPr id="46" name="Group 45"/>
          <p:cNvGrpSpPr/>
          <p:nvPr/>
        </p:nvGrpSpPr>
        <p:grpSpPr>
          <a:xfrm>
            <a:off x="7308304" y="4966288"/>
            <a:ext cx="660772" cy="1415040"/>
            <a:chOff x="6372200" y="4889348"/>
            <a:chExt cx="660772" cy="1415040"/>
          </a:xfrm>
        </p:grpSpPr>
        <p:sp>
          <p:nvSpPr>
            <p:cNvPr id="4" name="Rectangle 3"/>
            <p:cNvSpPr/>
            <p:nvPr/>
          </p:nvSpPr>
          <p:spPr>
            <a:xfrm>
              <a:off x="6372200" y="5949280"/>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372200" y="5594172"/>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372200" y="5241900"/>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372200" y="4889348"/>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urved Connector 8"/>
            <p:cNvCxnSpPr>
              <a:stCxn id="11" idx="1"/>
              <a:endCxn id="12" idx="1"/>
            </p:cNvCxnSpPr>
            <p:nvPr/>
          </p:nvCxnSpPr>
          <p:spPr>
            <a:xfrm rot="10800000">
              <a:off x="6372200" y="5066902"/>
              <a:ext cx="12700" cy="352552"/>
            </a:xfrm>
            <a:prstGeom prst="curvedConnector3">
              <a:avLst>
                <a:gd name="adj1" fmla="val 1404394"/>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1"/>
              <a:endCxn id="11" idx="1"/>
            </p:cNvCxnSpPr>
            <p:nvPr/>
          </p:nvCxnSpPr>
          <p:spPr>
            <a:xfrm rot="10800000">
              <a:off x="6372200" y="5419454"/>
              <a:ext cx="12700" cy="352272"/>
            </a:xfrm>
            <a:prstGeom prst="curvedConnector3">
              <a:avLst>
                <a:gd name="adj1" fmla="val 140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4" idx="1"/>
              <a:endCxn id="10" idx="1"/>
            </p:cNvCxnSpPr>
            <p:nvPr/>
          </p:nvCxnSpPr>
          <p:spPr>
            <a:xfrm rot="10800000">
              <a:off x="6372200" y="5771726"/>
              <a:ext cx="12700" cy="355108"/>
            </a:xfrm>
            <a:prstGeom prst="curvedConnector3">
              <a:avLst>
                <a:gd name="adj1" fmla="val 140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4" idx="1"/>
              <a:endCxn id="12" idx="1"/>
            </p:cNvCxnSpPr>
            <p:nvPr/>
          </p:nvCxnSpPr>
          <p:spPr>
            <a:xfrm rot="10800000">
              <a:off x="6372200" y="5066902"/>
              <a:ext cx="12700" cy="1059932"/>
            </a:xfrm>
            <a:prstGeom prst="curvedConnector3">
              <a:avLst>
                <a:gd name="adj1" fmla="val 3105488"/>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4" idx="1"/>
              <a:endCxn id="11" idx="1"/>
            </p:cNvCxnSpPr>
            <p:nvPr/>
          </p:nvCxnSpPr>
          <p:spPr>
            <a:xfrm rot="10800000">
              <a:off x="6372200" y="5419454"/>
              <a:ext cx="12700" cy="707380"/>
            </a:xfrm>
            <a:prstGeom prst="curvedConnector3">
              <a:avLst>
                <a:gd name="adj1" fmla="val 230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Curved Connector 43"/>
            <p:cNvCxnSpPr>
              <a:stCxn id="11" idx="3"/>
              <a:endCxn id="12" idx="3"/>
            </p:cNvCxnSpPr>
            <p:nvPr/>
          </p:nvCxnSpPr>
          <p:spPr>
            <a:xfrm flipV="1">
              <a:off x="7020272" y="5066902"/>
              <a:ext cx="12700" cy="352552"/>
            </a:xfrm>
            <a:prstGeom prst="curvedConnector3">
              <a:avLst>
                <a:gd name="adj1" fmla="val 1285717"/>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Curved Connector 47"/>
            <p:cNvCxnSpPr>
              <a:stCxn id="10" idx="3"/>
              <a:endCxn id="11" idx="3"/>
            </p:cNvCxnSpPr>
            <p:nvPr/>
          </p:nvCxnSpPr>
          <p:spPr>
            <a:xfrm flipV="1">
              <a:off x="7020272" y="5419454"/>
              <a:ext cx="12700" cy="352272"/>
            </a:xfrm>
            <a:prstGeom prst="curvedConnector3">
              <a:avLst>
                <a:gd name="adj1" fmla="val 130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Curved Connector 51"/>
            <p:cNvCxnSpPr>
              <a:stCxn id="4" idx="3"/>
              <a:endCxn id="10" idx="3"/>
            </p:cNvCxnSpPr>
            <p:nvPr/>
          </p:nvCxnSpPr>
          <p:spPr>
            <a:xfrm flipV="1">
              <a:off x="7020272" y="5771726"/>
              <a:ext cx="12700" cy="355108"/>
            </a:xfrm>
            <a:prstGeom prst="curvedConnector3">
              <a:avLst>
                <a:gd name="adj1" fmla="val 135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7308304" y="1412776"/>
            <a:ext cx="660772" cy="1416178"/>
            <a:chOff x="7655644" y="4893142"/>
            <a:chExt cx="660772" cy="1416178"/>
          </a:xfrm>
        </p:grpSpPr>
        <p:sp>
          <p:nvSpPr>
            <p:cNvPr id="56" name="Rectangle 55"/>
            <p:cNvSpPr/>
            <p:nvPr/>
          </p:nvSpPr>
          <p:spPr>
            <a:xfrm>
              <a:off x="7655644" y="5954212"/>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7655644" y="5599104"/>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7655644" y="5246832"/>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7655644" y="4893142"/>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Curved Connector 59"/>
            <p:cNvCxnSpPr>
              <a:stCxn id="58" idx="1"/>
              <a:endCxn id="59" idx="1"/>
            </p:cNvCxnSpPr>
            <p:nvPr/>
          </p:nvCxnSpPr>
          <p:spPr>
            <a:xfrm rot="10800000">
              <a:off x="7655644" y="5070696"/>
              <a:ext cx="12700" cy="353690"/>
            </a:xfrm>
            <a:prstGeom prst="curvedConnector3">
              <a:avLst>
                <a:gd name="adj1" fmla="val 130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57" idx="1"/>
              <a:endCxn id="58" idx="1"/>
            </p:cNvCxnSpPr>
            <p:nvPr/>
          </p:nvCxnSpPr>
          <p:spPr>
            <a:xfrm rot="10800000">
              <a:off x="7655644" y="5424386"/>
              <a:ext cx="12700" cy="352272"/>
            </a:xfrm>
            <a:prstGeom prst="curvedConnector3">
              <a:avLst>
                <a:gd name="adj1" fmla="val 140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56" idx="1"/>
              <a:endCxn id="57" idx="1"/>
            </p:cNvCxnSpPr>
            <p:nvPr/>
          </p:nvCxnSpPr>
          <p:spPr>
            <a:xfrm rot="10800000">
              <a:off x="7655644" y="5776658"/>
              <a:ext cx="12700" cy="355108"/>
            </a:xfrm>
            <a:prstGeom prst="curvedConnector3">
              <a:avLst>
                <a:gd name="adj1" fmla="val 140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56" idx="1"/>
              <a:endCxn id="59" idx="1"/>
            </p:cNvCxnSpPr>
            <p:nvPr/>
          </p:nvCxnSpPr>
          <p:spPr>
            <a:xfrm rot="10800000">
              <a:off x="7655644" y="5070696"/>
              <a:ext cx="12700" cy="1061070"/>
            </a:xfrm>
            <a:prstGeom prst="curvedConnector3">
              <a:avLst>
                <a:gd name="adj1" fmla="val 270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urved Connector 63"/>
            <p:cNvCxnSpPr>
              <a:stCxn id="56" idx="1"/>
              <a:endCxn id="58" idx="1"/>
            </p:cNvCxnSpPr>
            <p:nvPr/>
          </p:nvCxnSpPr>
          <p:spPr>
            <a:xfrm rot="10800000">
              <a:off x="7655644" y="5424386"/>
              <a:ext cx="12700" cy="707380"/>
            </a:xfrm>
            <a:prstGeom prst="curvedConnector3">
              <a:avLst>
                <a:gd name="adj1" fmla="val 200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58" idx="3"/>
              <a:endCxn id="59" idx="3"/>
            </p:cNvCxnSpPr>
            <p:nvPr/>
          </p:nvCxnSpPr>
          <p:spPr>
            <a:xfrm flipV="1">
              <a:off x="8303716" y="5070696"/>
              <a:ext cx="12700" cy="353690"/>
            </a:xfrm>
            <a:prstGeom prst="curvedConnector3">
              <a:avLst>
                <a:gd name="adj1" fmla="val 125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Curved Connector 65"/>
            <p:cNvCxnSpPr>
              <a:stCxn id="57" idx="3"/>
              <a:endCxn id="58" idx="3"/>
            </p:cNvCxnSpPr>
            <p:nvPr/>
          </p:nvCxnSpPr>
          <p:spPr>
            <a:xfrm flipV="1">
              <a:off x="8303716" y="5424386"/>
              <a:ext cx="12700" cy="352272"/>
            </a:xfrm>
            <a:prstGeom prst="curvedConnector3">
              <a:avLst>
                <a:gd name="adj1" fmla="val 130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Curved Connector 66"/>
            <p:cNvCxnSpPr>
              <a:stCxn id="56" idx="3"/>
              <a:endCxn id="57" idx="3"/>
            </p:cNvCxnSpPr>
            <p:nvPr/>
          </p:nvCxnSpPr>
          <p:spPr>
            <a:xfrm flipV="1">
              <a:off x="8303716" y="5776658"/>
              <a:ext cx="12700" cy="355108"/>
            </a:xfrm>
            <a:prstGeom prst="curvedConnector3">
              <a:avLst>
                <a:gd name="adj1" fmla="val 135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56" idx="3"/>
              <a:endCxn id="59" idx="3"/>
            </p:cNvCxnSpPr>
            <p:nvPr/>
          </p:nvCxnSpPr>
          <p:spPr>
            <a:xfrm flipV="1">
              <a:off x="8303716" y="5070696"/>
              <a:ext cx="12700" cy="1061070"/>
            </a:xfrm>
            <a:prstGeom prst="curvedConnector3">
              <a:avLst>
                <a:gd name="adj1" fmla="val 260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56" idx="3"/>
              <a:endCxn id="58" idx="3"/>
            </p:cNvCxnSpPr>
            <p:nvPr/>
          </p:nvCxnSpPr>
          <p:spPr>
            <a:xfrm flipV="1">
              <a:off x="8303716" y="5424386"/>
              <a:ext cx="12700" cy="707380"/>
            </a:xfrm>
            <a:prstGeom prst="curvedConnector3">
              <a:avLst>
                <a:gd name="adj1" fmla="val 190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Curved Connector 76"/>
            <p:cNvCxnSpPr>
              <a:stCxn id="57" idx="3"/>
              <a:endCxn id="59" idx="3"/>
            </p:cNvCxnSpPr>
            <p:nvPr/>
          </p:nvCxnSpPr>
          <p:spPr>
            <a:xfrm flipV="1">
              <a:off x="8303716" y="5070696"/>
              <a:ext cx="12700" cy="705962"/>
            </a:xfrm>
            <a:prstGeom prst="curvedConnector3">
              <a:avLst>
                <a:gd name="adj1" fmla="val 180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Curved Connector 79"/>
            <p:cNvCxnSpPr>
              <a:stCxn id="57" idx="1"/>
              <a:endCxn id="59" idx="1"/>
            </p:cNvCxnSpPr>
            <p:nvPr/>
          </p:nvCxnSpPr>
          <p:spPr>
            <a:xfrm rot="10800000">
              <a:off x="7655644" y="5070696"/>
              <a:ext cx="12700" cy="705962"/>
            </a:xfrm>
            <a:prstGeom prst="curvedConnector3">
              <a:avLst>
                <a:gd name="adj1" fmla="val 200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Group 46"/>
          <p:cNvGrpSpPr/>
          <p:nvPr/>
        </p:nvGrpSpPr>
        <p:grpSpPr>
          <a:xfrm>
            <a:off x="7308304" y="3178298"/>
            <a:ext cx="660772" cy="1421202"/>
            <a:chOff x="5148064" y="4899282"/>
            <a:chExt cx="660772" cy="1421202"/>
          </a:xfrm>
        </p:grpSpPr>
        <p:sp>
          <p:nvSpPr>
            <p:cNvPr id="84" name="Rectangle 83"/>
            <p:cNvSpPr/>
            <p:nvPr/>
          </p:nvSpPr>
          <p:spPr>
            <a:xfrm>
              <a:off x="5148064" y="5965376"/>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5148064" y="5610268"/>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5148064" y="5252972"/>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5148064" y="4899282"/>
              <a:ext cx="648072" cy="3551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Curved Connector 87"/>
            <p:cNvCxnSpPr>
              <a:stCxn id="86" idx="1"/>
              <a:endCxn id="87" idx="1"/>
            </p:cNvCxnSpPr>
            <p:nvPr/>
          </p:nvCxnSpPr>
          <p:spPr>
            <a:xfrm rot="10800000">
              <a:off x="5148064" y="5076836"/>
              <a:ext cx="12700" cy="353690"/>
            </a:xfrm>
            <a:prstGeom prst="curvedConnector3">
              <a:avLst>
                <a:gd name="adj1" fmla="val 144396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Curved Connector 88"/>
            <p:cNvCxnSpPr>
              <a:stCxn id="85" idx="1"/>
              <a:endCxn id="86" idx="1"/>
            </p:cNvCxnSpPr>
            <p:nvPr/>
          </p:nvCxnSpPr>
          <p:spPr>
            <a:xfrm rot="10800000">
              <a:off x="5148064" y="5430526"/>
              <a:ext cx="12700" cy="357296"/>
            </a:xfrm>
            <a:prstGeom prst="curvedConnector3">
              <a:avLst>
                <a:gd name="adj1" fmla="val 1602197"/>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Curved Connector 89"/>
            <p:cNvCxnSpPr>
              <a:stCxn id="84" idx="1"/>
              <a:endCxn id="85" idx="1"/>
            </p:cNvCxnSpPr>
            <p:nvPr/>
          </p:nvCxnSpPr>
          <p:spPr>
            <a:xfrm rot="10800000">
              <a:off x="5148064" y="5787822"/>
              <a:ext cx="12700" cy="355108"/>
            </a:xfrm>
            <a:prstGeom prst="curvedConnector3">
              <a:avLst>
                <a:gd name="adj1" fmla="val 140000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Curved Connector 92"/>
            <p:cNvCxnSpPr>
              <a:stCxn id="86" idx="3"/>
              <a:endCxn id="87" idx="3"/>
            </p:cNvCxnSpPr>
            <p:nvPr/>
          </p:nvCxnSpPr>
          <p:spPr>
            <a:xfrm flipV="1">
              <a:off x="5796136" y="5076836"/>
              <a:ext cx="12700" cy="353690"/>
            </a:xfrm>
            <a:prstGeom prst="curvedConnector3">
              <a:avLst>
                <a:gd name="adj1" fmla="val 1523079"/>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85" idx="3"/>
              <a:endCxn id="86" idx="3"/>
            </p:cNvCxnSpPr>
            <p:nvPr/>
          </p:nvCxnSpPr>
          <p:spPr>
            <a:xfrm flipV="1">
              <a:off x="5796136" y="5430526"/>
              <a:ext cx="12700" cy="357296"/>
            </a:xfrm>
            <a:prstGeom prst="curvedConnector3">
              <a:avLst>
                <a:gd name="adj1" fmla="val 144396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Curved Connector 94"/>
            <p:cNvCxnSpPr>
              <a:stCxn id="84" idx="3"/>
              <a:endCxn id="85" idx="3"/>
            </p:cNvCxnSpPr>
            <p:nvPr/>
          </p:nvCxnSpPr>
          <p:spPr>
            <a:xfrm flipV="1">
              <a:off x="5796136" y="5787822"/>
              <a:ext cx="12700" cy="355108"/>
            </a:xfrm>
            <a:prstGeom prst="curvedConnector3">
              <a:avLst>
                <a:gd name="adj1" fmla="val 135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21888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5536" y="560874"/>
            <a:ext cx="6264696" cy="707886"/>
          </a:xfrm>
          <a:prstGeom prst="rect">
            <a:avLst/>
          </a:prstGeom>
          <a:noFill/>
        </p:spPr>
        <p:txBody>
          <a:bodyPr wrap="square" rtlCol="0">
            <a:spAutoFit/>
          </a:bodyPr>
          <a:lstStyle/>
          <a:p>
            <a:r>
              <a:rPr lang="en-US" sz="4000" b="1" dirty="0" smtClean="0">
                <a:solidFill>
                  <a:srgbClr val="21908C"/>
                </a:solidFill>
                <a:latin typeface="Cooper Hewitt" pitchFamily="2" charset="0"/>
                <a:ea typeface="Cooper Hewitt" pitchFamily="2" charset="0"/>
              </a:rPr>
              <a:t>COMPARACIÓN</a:t>
            </a:r>
            <a:endParaRPr lang="en-US" sz="4000" b="1" dirty="0">
              <a:solidFill>
                <a:srgbClr val="21908C"/>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a:solidFill>
                  <a:srgbClr val="21908C"/>
                </a:solidFill>
                <a:latin typeface="Cooper Hewitt" pitchFamily="2" charset="0"/>
                <a:ea typeface="Cooper Hewitt" pitchFamily="2" charset="0"/>
              </a:rPr>
              <a:t>Análisis</a:t>
            </a:r>
            <a:r>
              <a:rPr lang="en-US" sz="1200" b="1" dirty="0">
                <a:solidFill>
                  <a:srgbClr val="21908C"/>
                </a:solidFill>
                <a:latin typeface="Cooper Hewitt" pitchFamily="2" charset="0"/>
                <a:ea typeface="Cooper Hewitt" pitchFamily="2" charset="0"/>
              </a:rPr>
              <a:t> de </a:t>
            </a:r>
            <a:r>
              <a:rPr lang="en-US" sz="1200" b="1" dirty="0" err="1">
                <a:solidFill>
                  <a:srgbClr val="21908C"/>
                </a:solidFill>
                <a:latin typeface="Cooper Hewitt" pitchFamily="2" charset="0"/>
                <a:ea typeface="Cooper Hewitt" pitchFamily="2" charset="0"/>
              </a:rPr>
              <a:t>las</a:t>
            </a:r>
            <a:r>
              <a:rPr lang="en-US" sz="1200" b="1" dirty="0">
                <a:solidFill>
                  <a:srgbClr val="21908C"/>
                </a:solidFill>
                <a:latin typeface="Cooper Hewitt" pitchFamily="2" charset="0"/>
                <a:ea typeface="Cooper Hewitt" pitchFamily="2" charset="0"/>
              </a:rPr>
              <a:t> </a:t>
            </a:r>
            <a:r>
              <a:rPr lang="en-US" sz="1200" b="1" dirty="0" err="1">
                <a:solidFill>
                  <a:srgbClr val="21908C"/>
                </a:solidFill>
                <a:latin typeface="Cooper Hewitt" pitchFamily="2" charset="0"/>
                <a:ea typeface="Cooper Hewitt" pitchFamily="2" charset="0"/>
              </a:rPr>
              <a:t>simulaciones</a:t>
            </a:r>
            <a:endParaRPr lang="en-US" sz="1200" b="1" dirty="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Comparación</a:t>
            </a:r>
            <a:endParaRPr lang="en-US" sz="1200" dirty="0">
              <a:latin typeface="Cooper Hewitt" pitchFamily="2" charset="0"/>
              <a:ea typeface="Cooper Hewitt" pitchFamily="2" charset="0"/>
            </a:endParaRPr>
          </a:p>
        </p:txBody>
      </p:sp>
    </p:spTree>
    <p:extLst>
      <p:ext uri="{BB962C8B-B14F-4D97-AF65-F5344CB8AC3E}">
        <p14:creationId xmlns:p14="http://schemas.microsoft.com/office/powerpoint/2010/main" val="22986976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a:solidFill>
                  <a:srgbClr val="21908C"/>
                </a:solidFill>
                <a:latin typeface="Cooper Hewitt" pitchFamily="2" charset="0"/>
                <a:ea typeface="Cooper Hewitt" pitchFamily="2" charset="0"/>
              </a:rPr>
              <a:t>Análisis</a:t>
            </a:r>
            <a:r>
              <a:rPr lang="en-US" sz="1200" b="1" dirty="0">
                <a:solidFill>
                  <a:srgbClr val="21908C"/>
                </a:solidFill>
                <a:latin typeface="Cooper Hewitt" pitchFamily="2" charset="0"/>
                <a:ea typeface="Cooper Hewitt" pitchFamily="2" charset="0"/>
              </a:rPr>
              <a:t> de </a:t>
            </a:r>
            <a:r>
              <a:rPr lang="en-US" sz="1200" b="1" dirty="0" err="1">
                <a:solidFill>
                  <a:srgbClr val="21908C"/>
                </a:solidFill>
                <a:latin typeface="Cooper Hewitt" pitchFamily="2" charset="0"/>
                <a:ea typeface="Cooper Hewitt" pitchFamily="2" charset="0"/>
              </a:rPr>
              <a:t>las</a:t>
            </a:r>
            <a:r>
              <a:rPr lang="en-US" sz="1200" b="1" dirty="0">
                <a:solidFill>
                  <a:srgbClr val="21908C"/>
                </a:solidFill>
                <a:latin typeface="Cooper Hewitt" pitchFamily="2" charset="0"/>
                <a:ea typeface="Cooper Hewitt" pitchFamily="2" charset="0"/>
              </a:rPr>
              <a:t> </a:t>
            </a:r>
            <a:r>
              <a:rPr lang="en-US" sz="1200" b="1" dirty="0" err="1">
                <a:solidFill>
                  <a:srgbClr val="21908C"/>
                </a:solidFill>
                <a:latin typeface="Cooper Hewitt" pitchFamily="2" charset="0"/>
                <a:ea typeface="Cooper Hewitt" pitchFamily="2" charset="0"/>
              </a:rPr>
              <a:t>simulaciones</a:t>
            </a:r>
            <a:endParaRPr lang="en-US" sz="1200" b="1" dirty="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Intensidad</a:t>
            </a:r>
            <a:r>
              <a:rPr lang="en-US" sz="1200" dirty="0" smtClean="0">
                <a:latin typeface="Cooper Hewitt" pitchFamily="2" charset="0"/>
                <a:ea typeface="Cooper Hewitt" pitchFamily="2" charset="0"/>
              </a:rPr>
              <a:t> del </a:t>
            </a:r>
            <a:r>
              <a:rPr lang="en-US" sz="1200" dirty="0" err="1" smtClean="0">
                <a:latin typeface="Cooper Hewitt" pitchFamily="2" charset="0"/>
                <a:ea typeface="Cooper Hewitt" pitchFamily="2" charset="0"/>
              </a:rPr>
              <a:t>viento</a:t>
            </a:r>
            <a:endParaRPr lang="en-US" sz="1200" dirty="0">
              <a:latin typeface="Cooper Hewitt" pitchFamily="2" charset="0"/>
              <a:ea typeface="Cooper Hewitt" pitchFamily="2" charset="0"/>
            </a:endParaRPr>
          </a:p>
        </p:txBody>
      </p:sp>
      <p:sp>
        <p:nvSpPr>
          <p:cNvPr id="8" name="TextBox 7"/>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INTENSIDAD DEL VIENTO</a:t>
            </a:r>
          </a:p>
        </p:txBody>
      </p:sp>
      <p:sp>
        <p:nvSpPr>
          <p:cNvPr id="9" name="TextBox 8"/>
          <p:cNvSpPr txBox="1"/>
          <p:nvPr/>
        </p:nvSpPr>
        <p:spPr>
          <a:xfrm>
            <a:off x="1375834" y="5642664"/>
            <a:ext cx="6624736" cy="738664"/>
          </a:xfrm>
          <a:prstGeom prst="rect">
            <a:avLst/>
          </a:prstGeom>
          <a:noFill/>
        </p:spPr>
        <p:txBody>
          <a:bodyPr wrap="square" rtlCol="0">
            <a:spAutoFit/>
          </a:bodyPr>
          <a:lstStyle/>
          <a:p>
            <a:pPr algn="ctr"/>
            <a:r>
              <a:rPr lang="es-ES" sz="1400" dirty="0" smtClean="0">
                <a:latin typeface="PT Sans" pitchFamily="34" charset="0"/>
                <a:ea typeface="PT Sans" pitchFamily="34" charset="0"/>
              </a:rPr>
              <a:t>Magnitud del viento (m/s)</a:t>
            </a:r>
            <a:r>
              <a:rPr lang="es-ES" sz="1400" dirty="0" smtClean="0">
                <a:latin typeface="PT Sans" pitchFamily="34" charset="0"/>
                <a:ea typeface="PT Sans" pitchFamily="34" charset="0"/>
              </a:rPr>
              <a:t> </a:t>
            </a:r>
            <a:r>
              <a:rPr lang="es-ES" sz="1400" dirty="0">
                <a:latin typeface="PT Sans" pitchFamily="34" charset="0"/>
                <a:ea typeface="PT Sans" pitchFamily="34" charset="0"/>
              </a:rPr>
              <a:t>estimada por el radar (</a:t>
            </a:r>
            <a:r>
              <a:rPr lang="es-ES" sz="1400" dirty="0" err="1">
                <a:latin typeface="PT Sans" pitchFamily="34" charset="0"/>
                <a:ea typeface="PT Sans" pitchFamily="34" charset="0"/>
              </a:rPr>
              <a:t>Obs</a:t>
            </a:r>
            <a:r>
              <a:rPr lang="es-ES" sz="1400" dirty="0">
                <a:latin typeface="PT Sans" pitchFamily="34" charset="0"/>
                <a:ea typeface="PT Sans" pitchFamily="34" charset="0"/>
              </a:rPr>
              <a:t>) y simulada por</a:t>
            </a:r>
          </a:p>
          <a:p>
            <a:pPr algn="ctr"/>
            <a:r>
              <a:rPr lang="es-ES" sz="1400" dirty="0">
                <a:latin typeface="PT Sans" pitchFamily="34" charset="0"/>
                <a:ea typeface="PT Sans" pitchFamily="34" charset="0"/>
              </a:rPr>
              <a:t>el modelo WRF utilizando distintos esquemas de </a:t>
            </a:r>
            <a:r>
              <a:rPr lang="es-ES" sz="1400" dirty="0" smtClean="0">
                <a:latin typeface="PT Sans" pitchFamily="34" charset="0"/>
                <a:ea typeface="PT Sans" pitchFamily="34" charset="0"/>
              </a:rPr>
              <a:t>CLP y posteriormente </a:t>
            </a:r>
            <a:r>
              <a:rPr lang="es-ES" sz="1400" dirty="0">
                <a:latin typeface="PT Sans" pitchFamily="34" charset="0"/>
                <a:ea typeface="PT Sans" pitchFamily="34" charset="0"/>
              </a:rPr>
              <a:t>procesados con VAD.</a:t>
            </a:r>
            <a:endParaRPr lang="en-US" sz="1400" dirty="0">
              <a:latin typeface="PT Sans" pitchFamily="34" charset="0"/>
              <a:ea typeface="PT Sans" pitchFamily="34" charset="0"/>
            </a:endParaRPr>
          </a:p>
        </p:txBody>
      </p:sp>
      <p:pic>
        <p:nvPicPr>
          <p:cNvPr id="5124" name="Picture 4" descr="Z:\home\pao\Dropbox\Tesis\tesis-VAD\Tesis\Defensa\Fig\vad-modelo-sp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82" y="966921"/>
            <a:ext cx="8541236" cy="469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3880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a:solidFill>
                  <a:srgbClr val="21908C"/>
                </a:solidFill>
                <a:latin typeface="Cooper Hewitt" pitchFamily="2" charset="0"/>
                <a:ea typeface="Cooper Hewitt" pitchFamily="2" charset="0"/>
              </a:rPr>
              <a:t>An
álisis</a:t>
            </a:r>
            <a:r>
              <a:rPr lang="en-US" sz="1200" b="1" dirty="0">
                <a:solidFill>
                  <a:srgbClr val="21908C"/>
                </a:solidFill>
                <a:latin typeface="Cooper Hewitt" pitchFamily="2" charset="0"/>
                <a:ea typeface="Cooper Hewitt" pitchFamily="2" charset="0"/>
              </a:rPr>
              <a:t> de </a:t>
            </a:r>
            <a:r>
              <a:rPr lang="en-US" sz="1200" b="1" dirty="0" err="1">
                <a:solidFill>
                  <a:srgbClr val="21908C"/>
                </a:solidFill>
                <a:latin typeface="Cooper Hewitt" pitchFamily="2" charset="0"/>
                <a:ea typeface="Cooper Hewitt" pitchFamily="2" charset="0"/>
              </a:rPr>
              <a:t>las</a:t>
            </a:r>
            <a:r>
              <a:rPr lang="en-US" sz="1200" b="1" dirty="0">
                <a:solidFill>
                  <a:srgbClr val="21908C"/>
                </a:solidFill>
                <a:latin typeface="Cooper Hewitt" pitchFamily="2" charset="0"/>
                <a:ea typeface="Cooper Hewitt" pitchFamily="2" charset="0"/>
              </a:rPr>
              <a:t> </a:t>
            </a:r>
            <a:r>
              <a:rPr lang="en-US" sz="1200" b="1" dirty="0" err="1">
                <a:solidFill>
                  <a:srgbClr val="21908C"/>
                </a:solidFill>
                <a:latin typeface="Cooper Hewitt" pitchFamily="2" charset="0"/>
                <a:ea typeface="Cooper Hewitt" pitchFamily="2" charset="0"/>
              </a:rPr>
              <a:t>simulaciones</a:t>
            </a:r>
            <a:endParaRPr lang="en-US" sz="1200" b="1" dirty="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Diferencia</a:t>
            </a:r>
            <a:endParaRPr lang="en-US" sz="1200" dirty="0">
              <a:latin typeface="Cooper Hewitt" pitchFamily="2" charset="0"/>
              <a:ea typeface="Cooper Hewitt" pitchFamily="2" charset="0"/>
            </a:endParaRPr>
          </a:p>
        </p:txBody>
      </p:sp>
      <p:sp>
        <p:nvSpPr>
          <p:cNvPr id="8" name="TextBox 7"/>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DIFERENCIA</a:t>
            </a:r>
          </a:p>
        </p:txBody>
      </p:sp>
      <p:sp>
        <p:nvSpPr>
          <p:cNvPr id="9" name="TextBox 8"/>
          <p:cNvSpPr txBox="1"/>
          <p:nvPr/>
        </p:nvSpPr>
        <p:spPr>
          <a:xfrm>
            <a:off x="395537" y="5085184"/>
            <a:ext cx="3096343" cy="954107"/>
          </a:xfrm>
          <a:prstGeom prst="rect">
            <a:avLst/>
          </a:prstGeom>
          <a:noFill/>
        </p:spPr>
        <p:txBody>
          <a:bodyPr wrap="square" rtlCol="0">
            <a:spAutoFit/>
          </a:bodyPr>
          <a:lstStyle/>
          <a:p>
            <a:pPr algn="r"/>
            <a:r>
              <a:rPr lang="es-ES" sz="1400" dirty="0">
                <a:latin typeface="PT Sans" pitchFamily="34" charset="0"/>
                <a:ea typeface="PT Sans" pitchFamily="34" charset="0"/>
              </a:rPr>
              <a:t>Diferencia entre las observaciones y cada simulación para la magnitud </a:t>
            </a:r>
            <a:r>
              <a:rPr lang="es-ES" sz="1400" dirty="0" smtClean="0">
                <a:latin typeface="PT Sans" pitchFamily="34" charset="0"/>
                <a:ea typeface="PT Sans" pitchFamily="34" charset="0"/>
              </a:rPr>
              <a:t>del viento </a:t>
            </a:r>
            <a:r>
              <a:rPr lang="es-ES" sz="1400" dirty="0">
                <a:latin typeface="PT Sans" pitchFamily="34" charset="0"/>
                <a:ea typeface="PT Sans" pitchFamily="34" charset="0"/>
              </a:rPr>
              <a:t>(m/s) (a) y el ángulo de la dirección del viento (grados) (b)</a:t>
            </a:r>
            <a:endParaRPr lang="en-US" sz="1400" dirty="0">
              <a:latin typeface="PT Sans" pitchFamily="34" charset="0"/>
              <a:ea typeface="PT Sans" pitchFamily="34" charset="0"/>
            </a:endParaRPr>
          </a:p>
        </p:txBody>
      </p:sp>
      <p:pic>
        <p:nvPicPr>
          <p:cNvPr id="2" name="Picture 2" descr="Z:\home\pao\Dropbox\Tesis\tesis-VAD\Tesis\Defensa\Fig\diferencia-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3888" y="45344"/>
            <a:ext cx="2416515" cy="6480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Z:\home\pao\Dropbox\Tesis\tesis-VAD\Tesis\Defensa\Fig\diferencia-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89948" y="45344"/>
            <a:ext cx="2412919" cy="6480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11560" y="1359863"/>
            <a:ext cx="1827744" cy="369332"/>
          </a:xfrm>
          <a:prstGeom prst="rect">
            <a:avLst/>
          </a:prstGeom>
        </p:spPr>
        <p:txBody>
          <a:bodyPr wrap="none">
            <a:spAutoFit/>
          </a:bodyPr>
          <a:lstStyle/>
          <a:p>
            <a:r>
              <a:rPr lang="en-US" dirty="0" err="1" smtClean="0">
                <a:latin typeface="Cooper Hewitt" pitchFamily="2" charset="0"/>
                <a:ea typeface="Cooper Hewitt" pitchFamily="2" charset="0"/>
              </a:rPr>
              <a:t>Obs</a:t>
            </a:r>
            <a:r>
              <a:rPr lang="en-US" dirty="0" smtClean="0">
                <a:latin typeface="Cooper Hewitt" pitchFamily="2" charset="0"/>
                <a:ea typeface="Cooper Hewitt" pitchFamily="2" charset="0"/>
              </a:rPr>
              <a:t> - </a:t>
            </a:r>
            <a:r>
              <a:rPr lang="en-US" dirty="0" err="1" smtClean="0">
                <a:latin typeface="Cooper Hewitt" pitchFamily="2" charset="0"/>
                <a:ea typeface="Cooper Hewitt" pitchFamily="2" charset="0"/>
              </a:rPr>
              <a:t>Simulación</a:t>
            </a:r>
            <a:endParaRPr lang="en-US" dirty="0">
              <a:latin typeface="Cooper Hewitt" pitchFamily="2" charset="0"/>
              <a:ea typeface="Cooper Hewitt" pitchFamily="2" charset="0"/>
            </a:endParaRPr>
          </a:p>
        </p:txBody>
      </p:sp>
      <p:sp>
        <p:nvSpPr>
          <p:cNvPr id="5" name="TextBox 4"/>
          <p:cNvSpPr txBox="1"/>
          <p:nvPr/>
        </p:nvSpPr>
        <p:spPr>
          <a:xfrm>
            <a:off x="755576" y="3789040"/>
            <a:ext cx="4281428" cy="369332"/>
          </a:xfrm>
          <a:prstGeom prst="rect">
            <a:avLst/>
          </a:prstGeom>
          <a:noFill/>
        </p:spPr>
        <p:txBody>
          <a:bodyPr wrap="none" rtlCol="0">
            <a:spAutoFit/>
          </a:bodyPr>
          <a:lstStyle/>
          <a:p>
            <a:r>
              <a:rPr lang="en-US" dirty="0" err="1" smtClean="0"/>
              <a:t>Poner</a:t>
            </a:r>
            <a:r>
              <a:rPr lang="en-US" dirty="0" smtClean="0"/>
              <a:t> solo </a:t>
            </a:r>
            <a:r>
              <a:rPr lang="en-US" dirty="0" err="1" smtClean="0"/>
              <a:t>Magnitud</a:t>
            </a:r>
            <a:r>
              <a:rPr lang="en-US" dirty="0" smtClean="0"/>
              <a:t> del </a:t>
            </a:r>
            <a:r>
              <a:rPr lang="en-US" dirty="0" err="1" smtClean="0"/>
              <a:t>viento</a:t>
            </a:r>
            <a:r>
              <a:rPr lang="en-US" dirty="0" smtClean="0"/>
              <a:t>  horizontal?</a:t>
            </a:r>
            <a:endParaRPr lang="en-US" dirty="0"/>
          </a:p>
        </p:txBody>
      </p:sp>
    </p:spTree>
    <p:extLst>
      <p:ext uri="{BB962C8B-B14F-4D97-AF65-F5344CB8AC3E}">
        <p14:creationId xmlns:p14="http://schemas.microsoft.com/office/powerpoint/2010/main" val="19121350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a:solidFill>
                  <a:srgbClr val="21908C"/>
                </a:solidFill>
                <a:latin typeface="Cooper Hewitt" pitchFamily="2" charset="0"/>
                <a:ea typeface="Cooper Hewitt" pitchFamily="2" charset="0"/>
              </a:rPr>
              <a:t>Análisis</a:t>
            </a:r>
            <a:r>
              <a:rPr lang="en-US" sz="1200" b="1" dirty="0">
                <a:solidFill>
                  <a:srgbClr val="21908C"/>
                </a:solidFill>
                <a:latin typeface="Cooper Hewitt" pitchFamily="2" charset="0"/>
                <a:ea typeface="Cooper Hewitt" pitchFamily="2" charset="0"/>
              </a:rPr>
              <a:t> de </a:t>
            </a:r>
            <a:r>
              <a:rPr lang="en-US" sz="1200" b="1" dirty="0" err="1">
                <a:solidFill>
                  <a:srgbClr val="21908C"/>
                </a:solidFill>
                <a:latin typeface="Cooper Hewitt" pitchFamily="2" charset="0"/>
                <a:ea typeface="Cooper Hewitt" pitchFamily="2" charset="0"/>
              </a:rPr>
              <a:t>las</a:t>
            </a:r>
            <a:r>
              <a:rPr lang="en-US" sz="1200" b="1" dirty="0">
                <a:solidFill>
                  <a:srgbClr val="21908C"/>
                </a:solidFill>
                <a:latin typeface="Cooper Hewitt" pitchFamily="2" charset="0"/>
                <a:ea typeface="Cooper Hewitt" pitchFamily="2" charset="0"/>
              </a:rPr>
              <a:t> </a:t>
            </a:r>
            <a:r>
              <a:rPr lang="en-US" sz="1200" b="1" dirty="0" err="1">
                <a:solidFill>
                  <a:srgbClr val="21908C"/>
                </a:solidFill>
                <a:latin typeface="Cooper Hewitt" pitchFamily="2" charset="0"/>
                <a:ea typeface="Cooper Hewitt" pitchFamily="2" charset="0"/>
              </a:rPr>
              <a:t>simulaciones</a:t>
            </a:r>
            <a:endParaRPr lang="en-US" sz="1200" b="1" dirty="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Variación</a:t>
            </a:r>
            <a:r>
              <a:rPr lang="en-US" sz="1200" dirty="0" smtClean="0">
                <a:latin typeface="Cooper Hewitt" pitchFamily="2" charset="0"/>
                <a:ea typeface="Cooper Hewitt" pitchFamily="2" charset="0"/>
              </a:rPr>
              <a:t> vertical de los </a:t>
            </a:r>
            <a:r>
              <a:rPr lang="en-US" sz="1200" dirty="0" err="1" smtClean="0">
                <a:latin typeface="Cooper Hewitt" pitchFamily="2" charset="0"/>
                <a:ea typeface="Cooper Hewitt" pitchFamily="2" charset="0"/>
              </a:rPr>
              <a:t>errores</a:t>
            </a:r>
            <a:endParaRPr lang="en-US" sz="1200" dirty="0">
              <a:latin typeface="Cooper Hewitt" pitchFamily="2" charset="0"/>
              <a:ea typeface="Cooper Hewitt" pitchFamily="2" charset="0"/>
            </a:endParaRPr>
          </a:p>
        </p:txBody>
      </p:sp>
      <p:sp>
        <p:nvSpPr>
          <p:cNvPr id="8" name="TextBox 7"/>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ERRORES</a:t>
            </a:r>
          </a:p>
        </p:txBody>
      </p:sp>
      <p:sp>
        <p:nvSpPr>
          <p:cNvPr id="9" name="TextBox 8"/>
          <p:cNvSpPr txBox="1"/>
          <p:nvPr/>
        </p:nvSpPr>
        <p:spPr>
          <a:xfrm>
            <a:off x="1375834" y="5498648"/>
            <a:ext cx="6624736" cy="738664"/>
          </a:xfrm>
          <a:prstGeom prst="rect">
            <a:avLst/>
          </a:prstGeom>
          <a:noFill/>
        </p:spPr>
        <p:txBody>
          <a:bodyPr wrap="square" rtlCol="0">
            <a:spAutoFit/>
          </a:bodyPr>
          <a:lstStyle/>
          <a:p>
            <a:pPr algn="ctr"/>
            <a:r>
              <a:rPr lang="es-ES" sz="1400" dirty="0" err="1">
                <a:latin typeface="PT Sans" pitchFamily="34" charset="0"/>
                <a:ea typeface="PT Sans" pitchFamily="34" charset="0"/>
              </a:rPr>
              <a:t>Bias</a:t>
            </a:r>
            <a:r>
              <a:rPr lang="es-ES" sz="1400" dirty="0">
                <a:latin typeface="PT Sans" pitchFamily="34" charset="0"/>
                <a:ea typeface="PT Sans" pitchFamily="34" charset="0"/>
              </a:rPr>
              <a:t>, </a:t>
            </a:r>
            <a:r>
              <a:rPr lang="es-ES" sz="1400" dirty="0" err="1">
                <a:latin typeface="PT Sans" pitchFamily="34" charset="0"/>
                <a:ea typeface="PT Sans" pitchFamily="34" charset="0"/>
              </a:rPr>
              <a:t>rmse</a:t>
            </a:r>
            <a:r>
              <a:rPr lang="es-ES" sz="1400" dirty="0">
                <a:latin typeface="PT Sans" pitchFamily="34" charset="0"/>
                <a:ea typeface="PT Sans" pitchFamily="34" charset="0"/>
              </a:rPr>
              <a:t> y </a:t>
            </a:r>
            <a:r>
              <a:rPr lang="es-ES" sz="1400" dirty="0" err="1">
                <a:latin typeface="PT Sans" pitchFamily="34" charset="0"/>
                <a:ea typeface="PT Sans" pitchFamily="34" charset="0"/>
              </a:rPr>
              <a:t>rmsens</a:t>
            </a:r>
            <a:r>
              <a:rPr lang="es-ES" sz="1400" dirty="0">
                <a:latin typeface="PT Sans" pitchFamily="34" charset="0"/>
                <a:ea typeface="PT Sans" pitchFamily="34" charset="0"/>
              </a:rPr>
              <a:t> en m/s y coeficiente de correlación para la estimación </a:t>
            </a:r>
            <a:r>
              <a:rPr lang="es-ES" sz="1400" dirty="0" smtClean="0">
                <a:latin typeface="PT Sans" pitchFamily="34" charset="0"/>
                <a:ea typeface="PT Sans" pitchFamily="34" charset="0"/>
              </a:rPr>
              <a:t>de la </a:t>
            </a:r>
            <a:r>
              <a:rPr lang="es-ES" sz="1400" dirty="0">
                <a:latin typeface="PT Sans" pitchFamily="34" charset="0"/>
                <a:ea typeface="PT Sans" pitchFamily="34" charset="0"/>
              </a:rPr>
              <a:t>velocidad del viento (m/s) con cada simulación en función de la altura y la simulación.</a:t>
            </a:r>
            <a:endParaRPr lang="en-US" sz="1400" dirty="0">
              <a:latin typeface="PT Sans" pitchFamily="34" charset="0"/>
              <a:ea typeface="PT Sans" pitchFamily="34" charset="0"/>
            </a:endParaRPr>
          </a:p>
        </p:txBody>
      </p:sp>
      <p:pic>
        <p:nvPicPr>
          <p:cNvPr id="7173" name="Picture 5" descr="Z:\home\pao\Dropbox\Tesis\tesis-VAD\Tesis\Defensa\Fig\err-sp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215" y="836712"/>
            <a:ext cx="5999570" cy="46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350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a:solidFill>
                  <a:srgbClr val="21908C"/>
                </a:solidFill>
                <a:latin typeface="Cooper Hewitt" pitchFamily="2" charset="0"/>
                <a:ea typeface="Cooper Hewitt" pitchFamily="2" charset="0"/>
              </a:rPr>
              <a:t>Análisis</a:t>
            </a:r>
            <a:r>
              <a:rPr lang="en-US" sz="1200" b="1" dirty="0">
                <a:solidFill>
                  <a:srgbClr val="21908C"/>
                </a:solidFill>
                <a:latin typeface="Cooper Hewitt" pitchFamily="2" charset="0"/>
                <a:ea typeface="Cooper Hewitt" pitchFamily="2" charset="0"/>
              </a:rPr>
              <a:t> de </a:t>
            </a:r>
            <a:r>
              <a:rPr lang="en-US" sz="1200" b="1" dirty="0" err="1">
                <a:solidFill>
                  <a:srgbClr val="21908C"/>
                </a:solidFill>
                <a:latin typeface="Cooper Hewitt" pitchFamily="2" charset="0"/>
                <a:ea typeface="Cooper Hewitt" pitchFamily="2" charset="0"/>
              </a:rPr>
              <a:t>las</a:t>
            </a:r>
            <a:r>
              <a:rPr lang="en-US" sz="1200" b="1" dirty="0">
                <a:solidFill>
                  <a:srgbClr val="21908C"/>
                </a:solidFill>
                <a:latin typeface="Cooper Hewitt" pitchFamily="2" charset="0"/>
                <a:ea typeface="Cooper Hewitt" pitchFamily="2" charset="0"/>
              </a:rPr>
              <a:t> </a:t>
            </a:r>
            <a:r>
              <a:rPr lang="en-US" sz="1200" b="1" dirty="0" err="1">
                <a:solidFill>
                  <a:srgbClr val="21908C"/>
                </a:solidFill>
                <a:latin typeface="Cooper Hewitt" pitchFamily="2" charset="0"/>
                <a:ea typeface="Cooper Hewitt" pitchFamily="2" charset="0"/>
              </a:rPr>
              <a:t>simulaciones</a:t>
            </a:r>
            <a:endParaRPr lang="en-US" sz="1200" b="1" dirty="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Perfiles</a:t>
            </a:r>
            <a:r>
              <a:rPr lang="en-US" sz="1200" dirty="0" smtClean="0">
                <a:latin typeface="Cooper Hewitt" pitchFamily="2" charset="0"/>
                <a:ea typeface="Cooper Hewitt" pitchFamily="2" charset="0"/>
              </a:rPr>
              <a:t> de </a:t>
            </a:r>
            <a:r>
              <a:rPr lang="en-US" sz="1200" dirty="0" err="1" smtClean="0">
                <a:latin typeface="Cooper Hewitt" pitchFamily="2" charset="0"/>
                <a:ea typeface="Cooper Hewitt" pitchFamily="2" charset="0"/>
              </a:rPr>
              <a:t>viento</a:t>
            </a:r>
            <a:r>
              <a:rPr lang="en-US" sz="1200" dirty="0" smtClean="0">
                <a:latin typeface="Cooper Hewitt" pitchFamily="2" charset="0"/>
                <a:ea typeface="Cooper Hewitt" pitchFamily="2" charset="0"/>
              </a:rPr>
              <a:t> y LLJ</a:t>
            </a:r>
            <a:endParaRPr lang="en-US" sz="1200" dirty="0">
              <a:latin typeface="Cooper Hewitt" pitchFamily="2" charset="0"/>
              <a:ea typeface="Cooper Hewitt" pitchFamily="2" charset="0"/>
            </a:endParaRPr>
          </a:p>
        </p:txBody>
      </p:sp>
      <p:sp>
        <p:nvSpPr>
          <p:cNvPr id="8" name="TextBox 7"/>
          <p:cNvSpPr txBox="1"/>
          <p:nvPr/>
        </p:nvSpPr>
        <p:spPr>
          <a:xfrm>
            <a:off x="611560" y="548680"/>
            <a:ext cx="7920880" cy="369332"/>
          </a:xfrm>
          <a:prstGeom prst="rect">
            <a:avLst/>
          </a:prstGeom>
          <a:noFill/>
        </p:spPr>
        <p:txBody>
          <a:bodyPr wrap="square" rtlCol="0">
            <a:spAutoFit/>
          </a:bodyPr>
          <a:lstStyle/>
          <a:p>
            <a:r>
              <a:rPr lang="en-US" b="1" dirty="0">
                <a:solidFill>
                  <a:srgbClr val="21908C"/>
                </a:solidFill>
                <a:latin typeface="Cooper Hewitt" pitchFamily="2" charset="0"/>
                <a:ea typeface="Cooper Hewitt" pitchFamily="2" charset="0"/>
              </a:rPr>
              <a:t>PERFILES VERTICALES DE </a:t>
            </a:r>
            <a:r>
              <a:rPr lang="en-US" b="1" dirty="0" smtClean="0">
                <a:solidFill>
                  <a:srgbClr val="21908C"/>
                </a:solidFill>
                <a:latin typeface="Cooper Hewitt" pitchFamily="2" charset="0"/>
                <a:ea typeface="Cooper Hewitt" pitchFamily="2" charset="0"/>
              </a:rPr>
              <a:t>VIENTO</a:t>
            </a:r>
            <a:endParaRPr lang="en-US" b="1" dirty="0">
              <a:solidFill>
                <a:srgbClr val="21908C"/>
              </a:solidFill>
              <a:latin typeface="Cooper Hewitt" pitchFamily="2" charset="0"/>
              <a:ea typeface="Cooper Hewitt" pitchFamily="2" charset="0"/>
            </a:endParaRPr>
          </a:p>
        </p:txBody>
      </p:sp>
      <p:sp>
        <p:nvSpPr>
          <p:cNvPr id="9" name="TextBox 8"/>
          <p:cNvSpPr txBox="1"/>
          <p:nvPr/>
        </p:nvSpPr>
        <p:spPr>
          <a:xfrm>
            <a:off x="1375834" y="5498648"/>
            <a:ext cx="6624736" cy="738664"/>
          </a:xfrm>
          <a:prstGeom prst="rect">
            <a:avLst/>
          </a:prstGeom>
          <a:noFill/>
        </p:spPr>
        <p:txBody>
          <a:bodyPr wrap="square" rtlCol="0">
            <a:spAutoFit/>
          </a:bodyPr>
          <a:lstStyle/>
          <a:p>
            <a:pPr algn="ctr"/>
            <a:r>
              <a:rPr lang="es-ES" sz="1400" dirty="0">
                <a:latin typeface="PT Sans" pitchFamily="34" charset="0"/>
                <a:ea typeface="PT Sans" pitchFamily="34" charset="0"/>
              </a:rPr>
              <a:t>Perfil de viento (m/s) observado por el radar a las 06 y las 17 UTC y </a:t>
            </a:r>
            <a:r>
              <a:rPr lang="es-ES" sz="1400" dirty="0" smtClean="0">
                <a:latin typeface="PT Sans" pitchFamily="34" charset="0"/>
                <a:ea typeface="PT Sans" pitchFamily="34" charset="0"/>
              </a:rPr>
              <a:t>perfiles simulados </a:t>
            </a:r>
            <a:r>
              <a:rPr lang="es-ES" sz="1400" dirty="0">
                <a:latin typeface="PT Sans" pitchFamily="34" charset="0"/>
                <a:ea typeface="PT Sans" pitchFamily="34" charset="0"/>
              </a:rPr>
              <a:t>por el modelo para los mismos momentos. Las marcas en los ejes indican </a:t>
            </a:r>
            <a:r>
              <a:rPr lang="es-ES" sz="1400" dirty="0" smtClean="0">
                <a:latin typeface="PT Sans" pitchFamily="34" charset="0"/>
                <a:ea typeface="PT Sans" pitchFamily="34" charset="0"/>
              </a:rPr>
              <a:t>la magnitud </a:t>
            </a:r>
            <a:r>
              <a:rPr lang="es-ES" sz="1400" dirty="0">
                <a:latin typeface="PT Sans" pitchFamily="34" charset="0"/>
                <a:ea typeface="PT Sans" pitchFamily="34" charset="0"/>
              </a:rPr>
              <a:t>del viento máxima y mínima y la altura a la que ocurren.</a:t>
            </a:r>
            <a:endParaRPr lang="en-US" sz="1400" dirty="0">
              <a:latin typeface="PT Sans" pitchFamily="34" charset="0"/>
              <a:ea typeface="PT Sans" pitchFamily="34" charset="0"/>
            </a:endParaRPr>
          </a:p>
        </p:txBody>
      </p:sp>
      <p:pic>
        <p:nvPicPr>
          <p:cNvPr id="10" name="Picture 4" descr="Z:\home\pao\Dropbox\Tesis\tesis-VAD\Tesis\Defensa\Fig\perfiles-mo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056" y="1074230"/>
            <a:ext cx="7647888" cy="44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342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a:solidFill>
                  <a:srgbClr val="21908C"/>
                </a:solidFill>
                <a:latin typeface="Cooper Hewitt" pitchFamily="2" charset="0"/>
                <a:ea typeface="Cooper Hewitt" pitchFamily="2" charset="0"/>
              </a:rPr>
              <a:t>An
álisis</a:t>
            </a:r>
            <a:r>
              <a:rPr lang="en-US" sz="1200" b="1" dirty="0">
                <a:solidFill>
                  <a:srgbClr val="21908C"/>
                </a:solidFill>
                <a:latin typeface="Cooper Hewitt" pitchFamily="2" charset="0"/>
                <a:ea typeface="Cooper Hewitt" pitchFamily="2" charset="0"/>
              </a:rPr>
              <a:t> de </a:t>
            </a:r>
            <a:r>
              <a:rPr lang="en-US" sz="1200" b="1" dirty="0" err="1">
                <a:solidFill>
                  <a:srgbClr val="21908C"/>
                </a:solidFill>
                <a:latin typeface="Cooper Hewitt" pitchFamily="2" charset="0"/>
                <a:ea typeface="Cooper Hewitt" pitchFamily="2" charset="0"/>
              </a:rPr>
              <a:t>las</a:t>
            </a:r>
            <a:r>
              <a:rPr lang="en-US" sz="1200" b="1" dirty="0">
                <a:solidFill>
                  <a:srgbClr val="21908C"/>
                </a:solidFill>
                <a:latin typeface="Cooper Hewitt" pitchFamily="2" charset="0"/>
                <a:ea typeface="Cooper Hewitt" pitchFamily="2" charset="0"/>
              </a:rPr>
              <a:t> </a:t>
            </a:r>
            <a:r>
              <a:rPr lang="en-US" sz="1200" b="1" dirty="0" err="1">
                <a:solidFill>
                  <a:srgbClr val="21908C"/>
                </a:solidFill>
                <a:latin typeface="Cooper Hewitt" pitchFamily="2" charset="0"/>
                <a:ea typeface="Cooper Hewitt" pitchFamily="2" charset="0"/>
              </a:rPr>
              <a:t>simulaciones</a:t>
            </a:r>
            <a:endParaRPr lang="en-US" sz="1200" b="1" dirty="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Hodógrafas</a:t>
            </a:r>
            <a:r>
              <a:rPr lang="en-US" sz="1200" dirty="0" smtClean="0">
                <a:latin typeface="Cooper Hewitt" pitchFamily="2" charset="0"/>
                <a:ea typeface="Cooper Hewitt" pitchFamily="2" charset="0"/>
              </a:rPr>
              <a:t> y </a:t>
            </a:r>
            <a:r>
              <a:rPr lang="en-US" sz="1200" dirty="0" err="1" smtClean="0">
                <a:latin typeface="Cooper Hewitt" pitchFamily="2" charset="0"/>
                <a:ea typeface="Cooper Hewitt" pitchFamily="2" charset="0"/>
              </a:rPr>
              <a:t>Oscilación</a:t>
            </a:r>
            <a:r>
              <a:rPr lang="en-US" sz="1200" dirty="0" smtClean="0">
                <a:latin typeface="Cooper Hewitt" pitchFamily="2" charset="0"/>
                <a:ea typeface="Cooper Hewitt" pitchFamily="2" charset="0"/>
              </a:rPr>
              <a:t> </a:t>
            </a:r>
            <a:r>
              <a:rPr lang="en-US" sz="1200" dirty="0" err="1" smtClean="0">
                <a:latin typeface="Cooper Hewitt" pitchFamily="2" charset="0"/>
                <a:ea typeface="Cooper Hewitt" pitchFamily="2" charset="0"/>
              </a:rPr>
              <a:t>Inercial</a:t>
            </a:r>
            <a:endParaRPr lang="en-US" sz="1200" dirty="0">
              <a:latin typeface="Cooper Hewitt" pitchFamily="2" charset="0"/>
              <a:ea typeface="Cooper Hewitt" pitchFamily="2" charset="0"/>
            </a:endParaRPr>
          </a:p>
        </p:txBody>
      </p:sp>
      <p:sp>
        <p:nvSpPr>
          <p:cNvPr id="8" name="TextBox 7"/>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HODÓGRAFAS TEMPORALES</a:t>
            </a:r>
          </a:p>
        </p:txBody>
      </p:sp>
      <p:sp>
        <p:nvSpPr>
          <p:cNvPr id="9" name="TextBox 8"/>
          <p:cNvSpPr txBox="1"/>
          <p:nvPr/>
        </p:nvSpPr>
        <p:spPr>
          <a:xfrm>
            <a:off x="1375834" y="5301208"/>
            <a:ext cx="6624736" cy="523220"/>
          </a:xfrm>
          <a:prstGeom prst="rect">
            <a:avLst/>
          </a:prstGeom>
          <a:noFill/>
        </p:spPr>
        <p:txBody>
          <a:bodyPr wrap="square" rtlCol="0">
            <a:spAutoFit/>
          </a:bodyPr>
          <a:lstStyle/>
          <a:p>
            <a:pPr algn="ctr"/>
            <a:r>
              <a:rPr lang="es-ES" sz="1400" dirty="0" err="1">
                <a:latin typeface="PT Sans" pitchFamily="34" charset="0"/>
                <a:ea typeface="PT Sans" pitchFamily="34" charset="0"/>
              </a:rPr>
              <a:t>Hodógrafa</a:t>
            </a:r>
            <a:r>
              <a:rPr lang="es-ES" sz="1400" dirty="0">
                <a:latin typeface="PT Sans" pitchFamily="34" charset="0"/>
                <a:ea typeface="PT Sans" pitchFamily="34" charset="0"/>
              </a:rPr>
              <a:t> temporal para tres niveles. Cada circulo representa un valor </a:t>
            </a:r>
            <a:r>
              <a:rPr lang="es-ES" sz="1400" dirty="0" smtClean="0">
                <a:latin typeface="PT Sans" pitchFamily="34" charset="0"/>
                <a:ea typeface="PT Sans" pitchFamily="34" charset="0"/>
              </a:rPr>
              <a:t>horario </a:t>
            </a:r>
            <a:r>
              <a:rPr lang="es-ES" sz="1400" dirty="0">
                <a:latin typeface="PT Sans" pitchFamily="34" charset="0"/>
                <a:ea typeface="PT Sans" pitchFamily="34" charset="0"/>
              </a:rPr>
              <a:t>(con </a:t>
            </a:r>
            <a:r>
              <a:rPr lang="es-ES" sz="1400" dirty="0" smtClean="0">
                <a:latin typeface="PT Sans" pitchFamily="34" charset="0"/>
                <a:ea typeface="PT Sans" pitchFamily="34" charset="0"/>
              </a:rPr>
              <a:t>círculos </a:t>
            </a:r>
            <a:r>
              <a:rPr lang="es-ES" sz="1400" dirty="0">
                <a:latin typeface="PT Sans" pitchFamily="34" charset="0"/>
                <a:ea typeface="PT Sans" pitchFamily="34" charset="0"/>
              </a:rPr>
              <a:t>más grandes cada 4 horas) y el cuadrado marca el primer tiempo (</a:t>
            </a:r>
            <a:r>
              <a:rPr lang="es-ES" sz="1400" dirty="0" smtClean="0">
                <a:latin typeface="PT Sans" pitchFamily="34" charset="0"/>
                <a:ea typeface="PT Sans" pitchFamily="34" charset="0"/>
              </a:rPr>
              <a:t>00 UTC</a:t>
            </a:r>
            <a:r>
              <a:rPr lang="es-ES" sz="1400" dirty="0">
                <a:latin typeface="PT Sans" pitchFamily="34" charset="0"/>
                <a:ea typeface="PT Sans" pitchFamily="34" charset="0"/>
              </a:rPr>
              <a:t>).</a:t>
            </a:r>
            <a:endParaRPr lang="en-US" sz="1400" dirty="0">
              <a:latin typeface="PT Sans" pitchFamily="34" charset="0"/>
              <a:ea typeface="PT Sans" pitchFamily="34" charset="0"/>
            </a:endParaRPr>
          </a:p>
        </p:txBody>
      </p:sp>
      <p:pic>
        <p:nvPicPr>
          <p:cNvPr id="9218" name="Picture 2" descr="Z:\home\pao\Dropbox\Tesis\tesis-VAD\Tesis\Defensa\Fig\hodografa-wrf-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615" y="1340768"/>
            <a:ext cx="8132769" cy="3846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254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a:solidFill>
                  <a:srgbClr val="21908C"/>
                </a:solidFill>
                <a:latin typeface="Cooper Hewitt" pitchFamily="2" charset="0"/>
                <a:ea typeface="Cooper Hewitt" pitchFamily="2" charset="0"/>
              </a:rPr>
              <a:t>Análisis</a:t>
            </a:r>
            <a:r>
              <a:rPr lang="en-US" sz="1200" b="1" dirty="0">
                <a:solidFill>
                  <a:srgbClr val="21908C"/>
                </a:solidFill>
                <a:latin typeface="Cooper Hewitt" pitchFamily="2" charset="0"/>
                <a:ea typeface="Cooper Hewitt" pitchFamily="2" charset="0"/>
              </a:rPr>
              <a:t> de </a:t>
            </a:r>
            <a:r>
              <a:rPr lang="en-US" sz="1200" b="1" dirty="0" err="1">
                <a:solidFill>
                  <a:srgbClr val="21908C"/>
                </a:solidFill>
                <a:latin typeface="Cooper Hewitt" pitchFamily="2" charset="0"/>
                <a:ea typeface="Cooper Hewitt" pitchFamily="2" charset="0"/>
              </a:rPr>
              <a:t>las</a:t>
            </a:r>
            <a:r>
              <a:rPr lang="en-US" sz="1200" b="1" dirty="0">
                <a:solidFill>
                  <a:srgbClr val="21908C"/>
                </a:solidFill>
                <a:latin typeface="Cooper Hewitt" pitchFamily="2" charset="0"/>
                <a:ea typeface="Cooper Hewitt" pitchFamily="2" charset="0"/>
              </a:rPr>
              <a:t> </a:t>
            </a:r>
            <a:r>
              <a:rPr lang="en-US" sz="1200" b="1" dirty="0" err="1">
                <a:solidFill>
                  <a:srgbClr val="21908C"/>
                </a:solidFill>
                <a:latin typeface="Cooper Hewitt" pitchFamily="2" charset="0"/>
                <a:ea typeface="Cooper Hewitt" pitchFamily="2" charset="0"/>
              </a:rPr>
              <a:t>simulaciones</a:t>
            </a:r>
            <a:endParaRPr lang="en-US" sz="1200" b="1" dirty="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Altura</a:t>
            </a:r>
            <a:r>
              <a:rPr lang="en-US" sz="1200" dirty="0" smtClean="0">
                <a:latin typeface="Cooper Hewitt" pitchFamily="2" charset="0"/>
                <a:ea typeface="Cooper Hewitt" pitchFamily="2" charset="0"/>
              </a:rPr>
              <a:t> de la </a:t>
            </a:r>
            <a:r>
              <a:rPr lang="en-US" sz="1200" dirty="0" err="1" smtClean="0">
                <a:latin typeface="Cooper Hewitt" pitchFamily="2" charset="0"/>
                <a:ea typeface="Cooper Hewitt" pitchFamily="2" charset="0"/>
              </a:rPr>
              <a:t>capa</a:t>
            </a:r>
            <a:r>
              <a:rPr lang="en-US" sz="1200" dirty="0" smtClean="0">
                <a:latin typeface="Cooper Hewitt" pitchFamily="2" charset="0"/>
                <a:ea typeface="Cooper Hewitt" pitchFamily="2" charset="0"/>
              </a:rPr>
              <a:t> </a:t>
            </a:r>
            <a:r>
              <a:rPr lang="en-US" sz="1200" dirty="0" err="1" smtClean="0">
                <a:latin typeface="Cooper Hewitt" pitchFamily="2" charset="0"/>
                <a:ea typeface="Cooper Hewitt" pitchFamily="2" charset="0"/>
              </a:rPr>
              <a:t>límite</a:t>
            </a:r>
            <a:endParaRPr lang="en-US" sz="1200" dirty="0">
              <a:latin typeface="Cooper Hewitt" pitchFamily="2" charset="0"/>
              <a:ea typeface="Cooper Hewitt" pitchFamily="2" charset="0"/>
            </a:endParaRPr>
          </a:p>
        </p:txBody>
      </p:sp>
      <p:sp>
        <p:nvSpPr>
          <p:cNvPr id="8" name="TextBox 7"/>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ALTURA DE LA CAPA LÍMITE</a:t>
            </a:r>
          </a:p>
        </p:txBody>
      </p:sp>
      <p:sp>
        <p:nvSpPr>
          <p:cNvPr id="9" name="TextBox 8"/>
          <p:cNvSpPr txBox="1"/>
          <p:nvPr/>
        </p:nvSpPr>
        <p:spPr>
          <a:xfrm>
            <a:off x="1375834" y="5229200"/>
            <a:ext cx="6624736" cy="954107"/>
          </a:xfrm>
          <a:prstGeom prst="rect">
            <a:avLst/>
          </a:prstGeom>
          <a:noFill/>
        </p:spPr>
        <p:txBody>
          <a:bodyPr wrap="square" rtlCol="0">
            <a:spAutoFit/>
          </a:bodyPr>
          <a:lstStyle/>
          <a:p>
            <a:pPr algn="ctr"/>
            <a:r>
              <a:rPr lang="es-ES" sz="1400" dirty="0">
                <a:latin typeface="PT Sans" pitchFamily="34" charset="0"/>
                <a:ea typeface="PT Sans" pitchFamily="34" charset="0"/>
              </a:rPr>
              <a:t>Altura de la capa límite (m) en cada simulación E</a:t>
            </a:r>
            <a:r>
              <a:rPr lang="es-ES" sz="1400" dirty="0" smtClean="0">
                <a:latin typeface="PT Sans" pitchFamily="34" charset="0"/>
                <a:ea typeface="PT Sans" pitchFamily="34" charset="0"/>
              </a:rPr>
              <a:t>stimada </a:t>
            </a:r>
            <a:r>
              <a:rPr lang="es-ES" sz="1400" dirty="0">
                <a:latin typeface="PT Sans" pitchFamily="34" charset="0"/>
                <a:ea typeface="PT Sans" pitchFamily="34" charset="0"/>
              </a:rPr>
              <a:t>directamente por cada esquema de CLP (a) Comparación entre la altura calculada por cada esquema (</a:t>
            </a:r>
            <a:r>
              <a:rPr lang="es-ES" sz="1400" dirty="0" smtClean="0">
                <a:latin typeface="PT Sans" pitchFamily="34" charset="0"/>
                <a:ea typeface="PT Sans" pitchFamily="34" charset="0"/>
              </a:rPr>
              <a:t>línea</a:t>
            </a:r>
            <a:r>
              <a:rPr lang="es-ES" sz="1400" dirty="0">
                <a:latin typeface="PT Sans" pitchFamily="34" charset="0"/>
                <a:ea typeface="PT Sans" pitchFamily="34" charset="0"/>
              </a:rPr>
              <a:t>) y </a:t>
            </a:r>
            <a:r>
              <a:rPr lang="es-ES" sz="1400" dirty="0" smtClean="0">
                <a:latin typeface="PT Sans" pitchFamily="34" charset="0"/>
                <a:ea typeface="PT Sans" pitchFamily="34" charset="0"/>
              </a:rPr>
              <a:t>la estimada </a:t>
            </a:r>
            <a:r>
              <a:rPr lang="es-ES" sz="1400" dirty="0">
                <a:latin typeface="PT Sans" pitchFamily="34" charset="0"/>
                <a:ea typeface="PT Sans" pitchFamily="34" charset="0"/>
              </a:rPr>
              <a:t>a partir de la altura del viento máximo (puntos) sólo en el </a:t>
            </a:r>
            <a:r>
              <a:rPr lang="es-ES" sz="1400" dirty="0" smtClean="0">
                <a:latin typeface="PT Sans" pitchFamily="34" charset="0"/>
                <a:ea typeface="PT Sans" pitchFamily="34" charset="0"/>
              </a:rPr>
              <a:t>período estable (b).</a:t>
            </a:r>
            <a:endParaRPr lang="en-US" sz="1400" dirty="0">
              <a:latin typeface="PT Sans" pitchFamily="34" charset="0"/>
              <a:ea typeface="PT Sans" pitchFamily="34" charset="0"/>
            </a:endParaRPr>
          </a:p>
        </p:txBody>
      </p:sp>
      <p:pic>
        <p:nvPicPr>
          <p:cNvPr id="10245" name="Picture 5" descr="Z:\home\pao\Dropbox\Tesis\tesis-VAD\Tesis\Defensa\Fig\pblh-wrf-1.png"/>
          <p:cNvPicPr>
            <a:picLocks noChangeAspect="1" noChangeArrowheads="1"/>
          </p:cNvPicPr>
          <p:nvPr/>
        </p:nvPicPr>
        <p:blipFill rotWithShape="1">
          <a:blip r:embed="rId2">
            <a:extLst>
              <a:ext uri="{28A0092B-C50C-407E-A947-70E740481C1C}">
                <a14:useLocalDpi xmlns:a14="http://schemas.microsoft.com/office/drawing/2010/main" val="0"/>
              </a:ext>
            </a:extLst>
          </a:blip>
          <a:srcRect r="17408"/>
          <a:stretch/>
        </p:blipFill>
        <p:spPr bwMode="auto">
          <a:xfrm>
            <a:off x="395536" y="1402747"/>
            <a:ext cx="3848312" cy="378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375834" y="4149080"/>
            <a:ext cx="1251950" cy="504056"/>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7" name="Picture 7" descr="Z:\home\pao\Dropbox\Tesis\tesis-VAD\Tesis\Defensa\Fig\pblh-wrf-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412776"/>
            <a:ext cx="4756501" cy="37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2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47"/>
                                        </p:tgtEl>
                                        <p:attrNameLst>
                                          <p:attrName>style.visibility</p:attrName>
                                        </p:attrNameLst>
                                      </p:cBhvr>
                                      <p:to>
                                        <p:strVal val="visible"/>
                                      </p:to>
                                    </p:set>
                                    <p:animEffect transition="in" filter="fade">
                                      <p:cBhvr>
                                        <p:cTn id="12" dur="500"/>
                                        <p:tgtEl>
                                          <p:spTgt spid="10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a:solidFill>
                  <a:srgbClr val="21908C"/>
                </a:solidFill>
                <a:latin typeface="Cooper Hewitt" pitchFamily="2" charset="0"/>
                <a:ea typeface="Cooper Hewitt" pitchFamily="2" charset="0"/>
              </a:rPr>
              <a:t>Análisis</a:t>
            </a:r>
            <a:r>
              <a:rPr lang="en-US" sz="1200" b="1" dirty="0">
                <a:solidFill>
                  <a:srgbClr val="21908C"/>
                </a:solidFill>
                <a:latin typeface="Cooper Hewitt" pitchFamily="2" charset="0"/>
                <a:ea typeface="Cooper Hewitt" pitchFamily="2" charset="0"/>
              </a:rPr>
              <a:t> de </a:t>
            </a:r>
            <a:r>
              <a:rPr lang="en-US" sz="1200" b="1" dirty="0" err="1">
                <a:solidFill>
                  <a:srgbClr val="21908C"/>
                </a:solidFill>
                <a:latin typeface="Cooper Hewitt" pitchFamily="2" charset="0"/>
                <a:ea typeface="Cooper Hewitt" pitchFamily="2" charset="0"/>
              </a:rPr>
              <a:t>las</a:t>
            </a:r>
            <a:r>
              <a:rPr lang="en-US" sz="1200" b="1" dirty="0">
                <a:solidFill>
                  <a:srgbClr val="21908C"/>
                </a:solidFill>
                <a:latin typeface="Cooper Hewitt" pitchFamily="2" charset="0"/>
                <a:ea typeface="Cooper Hewitt" pitchFamily="2" charset="0"/>
              </a:rPr>
              <a:t> </a:t>
            </a:r>
            <a:r>
              <a:rPr lang="en-US" sz="1200" b="1" dirty="0" err="1">
                <a:solidFill>
                  <a:srgbClr val="21908C"/>
                </a:solidFill>
                <a:latin typeface="Cooper Hewitt" pitchFamily="2" charset="0"/>
                <a:ea typeface="Cooper Hewitt" pitchFamily="2" charset="0"/>
              </a:rPr>
              <a:t>simulaciones</a:t>
            </a:r>
            <a:endParaRPr lang="en-US" sz="1200" b="1" dirty="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Altura</a:t>
            </a:r>
            <a:r>
              <a:rPr lang="en-US" sz="1200" dirty="0" smtClean="0">
                <a:latin typeface="Cooper Hewitt" pitchFamily="2" charset="0"/>
                <a:ea typeface="Cooper Hewitt" pitchFamily="2" charset="0"/>
              </a:rPr>
              <a:t> de la </a:t>
            </a:r>
            <a:r>
              <a:rPr lang="en-US" sz="1200" dirty="0" err="1" smtClean="0">
                <a:latin typeface="Cooper Hewitt" pitchFamily="2" charset="0"/>
                <a:ea typeface="Cooper Hewitt" pitchFamily="2" charset="0"/>
              </a:rPr>
              <a:t>capa</a:t>
            </a:r>
            <a:r>
              <a:rPr lang="en-US" sz="1200" dirty="0" smtClean="0">
                <a:latin typeface="Cooper Hewitt" pitchFamily="2" charset="0"/>
                <a:ea typeface="Cooper Hewitt" pitchFamily="2" charset="0"/>
              </a:rPr>
              <a:t> </a:t>
            </a:r>
            <a:r>
              <a:rPr lang="en-US" sz="1200" dirty="0" err="1" smtClean="0">
                <a:latin typeface="Cooper Hewitt" pitchFamily="2" charset="0"/>
                <a:ea typeface="Cooper Hewitt" pitchFamily="2" charset="0"/>
              </a:rPr>
              <a:t>límite</a:t>
            </a:r>
            <a:endParaRPr lang="en-US" sz="1200" dirty="0">
              <a:latin typeface="Cooper Hewitt" pitchFamily="2" charset="0"/>
              <a:ea typeface="Cooper Hewitt" pitchFamily="2" charset="0"/>
            </a:endParaRPr>
          </a:p>
        </p:txBody>
      </p:sp>
      <p:sp>
        <p:nvSpPr>
          <p:cNvPr id="8" name="TextBox 7"/>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ALTURA DE LA CAPA LÍMITE</a:t>
            </a:r>
          </a:p>
        </p:txBody>
      </p:sp>
      <p:sp>
        <p:nvSpPr>
          <p:cNvPr id="9" name="TextBox 8"/>
          <p:cNvSpPr txBox="1"/>
          <p:nvPr/>
        </p:nvSpPr>
        <p:spPr>
          <a:xfrm>
            <a:off x="859674" y="5642084"/>
            <a:ext cx="7672766" cy="523220"/>
          </a:xfrm>
          <a:prstGeom prst="rect">
            <a:avLst/>
          </a:prstGeom>
          <a:noFill/>
        </p:spPr>
        <p:txBody>
          <a:bodyPr wrap="square" rtlCol="0">
            <a:spAutoFit/>
          </a:bodyPr>
          <a:lstStyle/>
          <a:p>
            <a:pPr algn="ctr"/>
            <a:r>
              <a:rPr lang="es-ES" sz="1400" dirty="0">
                <a:latin typeface="PT Sans" pitchFamily="34" charset="0"/>
                <a:ea typeface="PT Sans" pitchFamily="34" charset="0"/>
              </a:rPr>
              <a:t>Valor absoluto del gradiente vertical de </a:t>
            </a:r>
            <a:r>
              <a:rPr lang="es-ES" sz="1400" dirty="0" err="1">
                <a:latin typeface="PT Sans" pitchFamily="34" charset="0"/>
                <a:ea typeface="PT Sans" pitchFamily="34" charset="0"/>
              </a:rPr>
              <a:t>reflectividad</a:t>
            </a:r>
            <a:r>
              <a:rPr lang="es-ES" sz="1400" dirty="0">
                <a:latin typeface="PT Sans" pitchFamily="34" charset="0"/>
                <a:ea typeface="PT Sans" pitchFamily="34" charset="0"/>
              </a:rPr>
              <a:t> (</a:t>
            </a:r>
            <a:r>
              <a:rPr lang="es-ES" sz="1400" dirty="0" err="1">
                <a:latin typeface="PT Sans" pitchFamily="34" charset="0"/>
                <a:ea typeface="PT Sans" pitchFamily="34" charset="0"/>
              </a:rPr>
              <a:t>dBZ</a:t>
            </a:r>
            <a:r>
              <a:rPr lang="es-ES" sz="1400" dirty="0">
                <a:latin typeface="PT Sans" pitchFamily="34" charset="0"/>
                <a:ea typeface="PT Sans" pitchFamily="34" charset="0"/>
              </a:rPr>
              <a:t>/m) en </a:t>
            </a:r>
            <a:r>
              <a:rPr lang="es-ES" sz="1400" dirty="0" smtClean="0">
                <a:latin typeface="PT Sans" pitchFamily="34" charset="0"/>
                <a:ea typeface="PT Sans" pitchFamily="34" charset="0"/>
              </a:rPr>
              <a:t>función de </a:t>
            </a:r>
            <a:r>
              <a:rPr lang="es-ES" sz="1400" dirty="0">
                <a:latin typeface="PT Sans" pitchFamily="34" charset="0"/>
                <a:ea typeface="PT Sans" pitchFamily="34" charset="0"/>
              </a:rPr>
              <a:t>la altura y el tiempo </a:t>
            </a:r>
            <a:r>
              <a:rPr lang="es-ES" sz="1400" dirty="0" smtClean="0">
                <a:latin typeface="PT Sans" pitchFamily="34" charset="0"/>
                <a:ea typeface="PT Sans" pitchFamily="34" charset="0"/>
              </a:rPr>
              <a:t>y </a:t>
            </a:r>
            <a:r>
              <a:rPr lang="es-ES" sz="1400" dirty="0">
                <a:latin typeface="PT Sans" pitchFamily="34" charset="0"/>
                <a:ea typeface="PT Sans" pitchFamily="34" charset="0"/>
              </a:rPr>
              <a:t>la altura de la capa límite estimada en </a:t>
            </a:r>
            <a:r>
              <a:rPr lang="es-ES" sz="1400" dirty="0" smtClean="0">
                <a:latin typeface="PT Sans" pitchFamily="34" charset="0"/>
                <a:ea typeface="PT Sans" pitchFamily="34" charset="0"/>
              </a:rPr>
              <a:t>cada simulación</a:t>
            </a:r>
            <a:r>
              <a:rPr lang="es-ES" sz="1400" dirty="0">
                <a:latin typeface="PT Sans" pitchFamily="34" charset="0"/>
                <a:ea typeface="PT Sans" pitchFamily="34" charset="0"/>
              </a:rPr>
              <a:t>.</a:t>
            </a:r>
            <a:endParaRPr lang="en-US" sz="1400" dirty="0">
              <a:latin typeface="PT Sans" pitchFamily="34" charset="0"/>
              <a:ea typeface="PT Sans" pitchFamily="34" charset="0"/>
            </a:endParaRPr>
          </a:p>
        </p:txBody>
      </p:sp>
      <p:pic>
        <p:nvPicPr>
          <p:cNvPr id="11266" name="Picture 2" descr="Z:\home\pao\Dropbox\Tesis\tesis-VAD\Tesis\Defensa\Fig\dbz-wrf-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674" y="918012"/>
            <a:ext cx="7672766" cy="46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9320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a:solidFill>
                  <a:srgbClr val="21908C"/>
                </a:solidFill>
                <a:latin typeface="Cooper Hewitt" pitchFamily="2" charset="0"/>
                <a:ea typeface="Cooper Hewitt" pitchFamily="2" charset="0"/>
              </a:rPr>
              <a:t>Análisis</a:t>
            </a:r>
            <a:r>
              <a:rPr lang="en-US" sz="1200" b="1" dirty="0">
                <a:solidFill>
                  <a:srgbClr val="21908C"/>
                </a:solidFill>
                <a:latin typeface="Cooper Hewitt" pitchFamily="2" charset="0"/>
                <a:ea typeface="Cooper Hewitt" pitchFamily="2" charset="0"/>
              </a:rPr>
              <a:t> de </a:t>
            </a:r>
            <a:r>
              <a:rPr lang="en-US" sz="1200" b="1" dirty="0" err="1">
                <a:solidFill>
                  <a:srgbClr val="21908C"/>
                </a:solidFill>
                <a:latin typeface="Cooper Hewitt" pitchFamily="2" charset="0"/>
                <a:ea typeface="Cooper Hewitt" pitchFamily="2" charset="0"/>
              </a:rPr>
              <a:t>las</a:t>
            </a:r>
            <a:r>
              <a:rPr lang="en-US" sz="1200" b="1" dirty="0">
                <a:solidFill>
                  <a:srgbClr val="21908C"/>
                </a:solidFill>
                <a:latin typeface="Cooper Hewitt" pitchFamily="2" charset="0"/>
                <a:ea typeface="Cooper Hewitt" pitchFamily="2" charset="0"/>
              </a:rPr>
              <a:t> </a:t>
            </a:r>
            <a:r>
              <a:rPr lang="en-US" sz="1200" b="1" dirty="0" err="1">
                <a:solidFill>
                  <a:srgbClr val="21908C"/>
                </a:solidFill>
                <a:latin typeface="Cooper Hewitt" pitchFamily="2" charset="0"/>
                <a:ea typeface="Cooper Hewitt" pitchFamily="2" charset="0"/>
              </a:rPr>
              <a:t>simulaciones</a:t>
            </a:r>
            <a:endParaRPr lang="en-US" sz="1200" b="1" dirty="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Coeficientes</a:t>
            </a:r>
            <a:r>
              <a:rPr lang="en-US" sz="1200" dirty="0" smtClean="0">
                <a:latin typeface="Cooper Hewitt" pitchFamily="2" charset="0"/>
                <a:ea typeface="Cooper Hewitt" pitchFamily="2" charset="0"/>
              </a:rPr>
              <a:t> de </a:t>
            </a:r>
            <a:r>
              <a:rPr lang="en-US" sz="1200" dirty="0" err="1" smtClean="0">
                <a:latin typeface="Cooper Hewitt" pitchFamily="2" charset="0"/>
                <a:ea typeface="Cooper Hewitt" pitchFamily="2" charset="0"/>
              </a:rPr>
              <a:t>difusividad</a:t>
            </a:r>
            <a:r>
              <a:rPr lang="en-US" sz="1200" dirty="0" smtClean="0">
                <a:latin typeface="Cooper Hewitt" pitchFamily="2" charset="0"/>
                <a:ea typeface="Cooper Hewitt" pitchFamily="2" charset="0"/>
              </a:rPr>
              <a:t> </a:t>
            </a:r>
            <a:r>
              <a:rPr lang="en-US" sz="1200" dirty="0" err="1" smtClean="0">
                <a:latin typeface="Cooper Hewitt" pitchFamily="2" charset="0"/>
                <a:ea typeface="Cooper Hewitt" pitchFamily="2" charset="0"/>
              </a:rPr>
              <a:t>turbulenta</a:t>
            </a:r>
            <a:endParaRPr lang="en-US" sz="1200" dirty="0">
              <a:latin typeface="Cooper Hewitt" pitchFamily="2" charset="0"/>
              <a:ea typeface="Cooper Hewitt" pitchFamily="2" charset="0"/>
            </a:endParaRPr>
          </a:p>
        </p:txBody>
      </p:sp>
      <p:sp>
        <p:nvSpPr>
          <p:cNvPr id="8" name="TextBox 7"/>
          <p:cNvSpPr txBox="1"/>
          <p:nvPr/>
        </p:nvSpPr>
        <p:spPr>
          <a:xfrm>
            <a:off x="611560" y="548680"/>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COEFICIENTES DE DIFUSIVIDAD TURBULENTA</a:t>
            </a:r>
          </a:p>
        </p:txBody>
      </p:sp>
      <p:sp>
        <p:nvSpPr>
          <p:cNvPr id="10" name="TextBox 9"/>
          <p:cNvSpPr txBox="1"/>
          <p:nvPr/>
        </p:nvSpPr>
        <p:spPr>
          <a:xfrm>
            <a:off x="467544" y="4564866"/>
            <a:ext cx="3312368" cy="1600438"/>
          </a:xfrm>
          <a:prstGeom prst="rect">
            <a:avLst/>
          </a:prstGeom>
          <a:noFill/>
        </p:spPr>
        <p:txBody>
          <a:bodyPr wrap="square" rtlCol="0">
            <a:spAutoFit/>
          </a:bodyPr>
          <a:lstStyle/>
          <a:p>
            <a:pPr algn="r"/>
            <a:r>
              <a:rPr lang="es-ES" sz="1400" dirty="0">
                <a:latin typeface="PT Sans" pitchFamily="34" charset="0"/>
                <a:ea typeface="PT Sans" pitchFamily="34" charset="0"/>
              </a:rPr>
              <a:t>Coeficientes de </a:t>
            </a:r>
            <a:r>
              <a:rPr lang="es-ES" sz="1400" dirty="0" err="1">
                <a:latin typeface="PT Sans" pitchFamily="34" charset="0"/>
                <a:ea typeface="PT Sans" pitchFamily="34" charset="0"/>
              </a:rPr>
              <a:t>difusividad</a:t>
            </a:r>
            <a:r>
              <a:rPr lang="es-ES" sz="1400" dirty="0">
                <a:latin typeface="PT Sans" pitchFamily="34" charset="0"/>
                <a:ea typeface="PT Sans" pitchFamily="34" charset="0"/>
              </a:rPr>
              <a:t> turbulenta de calor sensible (a) y cantidad </a:t>
            </a:r>
            <a:r>
              <a:rPr lang="es-ES" sz="1400" dirty="0" smtClean="0">
                <a:latin typeface="PT Sans" pitchFamily="34" charset="0"/>
                <a:ea typeface="PT Sans" pitchFamily="34" charset="0"/>
              </a:rPr>
              <a:t>de movimiento </a:t>
            </a:r>
            <a:r>
              <a:rPr lang="es-ES" sz="1400" dirty="0">
                <a:latin typeface="PT Sans" pitchFamily="34" charset="0"/>
                <a:ea typeface="PT Sans" pitchFamily="34" charset="0"/>
              </a:rPr>
              <a:t>(b) promediados entre las 05 y 06 UTC (período estable, izquierda) y </a:t>
            </a:r>
            <a:r>
              <a:rPr lang="es-ES" sz="1400" dirty="0" smtClean="0">
                <a:latin typeface="PT Sans" pitchFamily="34" charset="0"/>
                <a:ea typeface="PT Sans" pitchFamily="34" charset="0"/>
              </a:rPr>
              <a:t>entre las </a:t>
            </a:r>
            <a:r>
              <a:rPr lang="es-ES" sz="1400" dirty="0">
                <a:latin typeface="PT Sans" pitchFamily="34" charset="0"/>
                <a:ea typeface="PT Sans" pitchFamily="34" charset="0"/>
              </a:rPr>
              <a:t>16 y 17 UTC (período inestable, derecha) de la capa límite en todas las simulaciones.</a:t>
            </a:r>
            <a:endParaRPr lang="en-US" sz="1400" dirty="0">
              <a:latin typeface="PT Sans" pitchFamily="34" charset="0"/>
              <a:ea typeface="PT Sans" pitchFamily="34" charset="0"/>
            </a:endParaRPr>
          </a:p>
        </p:txBody>
      </p:sp>
      <p:pic>
        <p:nvPicPr>
          <p:cNvPr id="12291" name="Picture 3" descr="Z:\home\pao\Dropbox\Tesis\tesis-VAD\Tesis\Defensa\Fig\k_ulke_wrf-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3928" y="3717344"/>
            <a:ext cx="4729980" cy="28080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Z:\home\pao\Dropbox\Tesis\tesis-VAD\Tesis\Defensa\Fig\k_ulke_wrf-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3928" y="981040"/>
            <a:ext cx="4729980" cy="28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25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32656"/>
            <a:ext cx="9144000" cy="1152128"/>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632882"/>
            <a:ext cx="6264696" cy="707886"/>
          </a:xfrm>
          <a:prstGeom prst="rect">
            <a:avLst/>
          </a:prstGeom>
          <a:noFill/>
        </p:spPr>
        <p:txBody>
          <a:bodyPr wrap="square" rtlCol="0">
            <a:spAutoFit/>
          </a:bodyPr>
          <a:lstStyle/>
          <a:p>
            <a:r>
              <a:rPr lang="en-US" sz="4000" b="1" dirty="0" smtClean="0">
                <a:solidFill>
                  <a:schemeClr val="bg1"/>
                </a:solidFill>
                <a:latin typeface="Cooper Hewitt" pitchFamily="2" charset="0"/>
                <a:ea typeface="Cooper Hewitt" pitchFamily="2" charset="0"/>
              </a:rPr>
              <a:t>OBJETIVOS</a:t>
            </a:r>
            <a:endParaRPr lang="en-US" sz="4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Objetivos</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Ciencias</a:t>
            </a:r>
            <a:r>
              <a:rPr lang="en-US" sz="1200" dirty="0" smtClean="0">
                <a:latin typeface="Cooper Hewitt" pitchFamily="2" charset="0"/>
                <a:ea typeface="Cooper Hewitt" pitchFamily="2" charset="0"/>
              </a:rPr>
              <a:t> de la </a:t>
            </a:r>
            <a:r>
              <a:rPr lang="en-US" sz="1200" dirty="0" err="1" smtClean="0">
                <a:latin typeface="Cooper Hewitt" pitchFamily="2" charset="0"/>
                <a:ea typeface="Cooper Hewitt" pitchFamily="2" charset="0"/>
              </a:rPr>
              <a:t>Atmósfera</a:t>
            </a:r>
            <a:endParaRPr lang="en-US" sz="1200" dirty="0">
              <a:latin typeface="Cooper Hewitt" pitchFamily="2" charset="0"/>
              <a:ea typeface="Cooper Hewitt" pitchFamily="2" charset="0"/>
            </a:endParaRPr>
          </a:p>
        </p:txBody>
      </p:sp>
      <p:sp>
        <p:nvSpPr>
          <p:cNvPr id="8" name="TextBox 7"/>
          <p:cNvSpPr txBox="1"/>
          <p:nvPr/>
        </p:nvSpPr>
        <p:spPr>
          <a:xfrm>
            <a:off x="611560" y="1879664"/>
            <a:ext cx="7848872" cy="2677656"/>
          </a:xfrm>
          <a:prstGeom prst="rect">
            <a:avLst/>
          </a:prstGeom>
          <a:noFill/>
        </p:spPr>
        <p:txBody>
          <a:bodyPr wrap="square" rtlCol="0">
            <a:spAutoFit/>
          </a:bodyPr>
          <a:lstStyle/>
          <a:p>
            <a:pPr marL="285750" indent="-285750" algn="just">
              <a:buFont typeface="Arial"/>
              <a:buChar char="•"/>
            </a:pPr>
            <a:r>
              <a:rPr lang="es-ES" sz="2400" dirty="0" smtClean="0">
                <a:latin typeface="Cooper Hewitt" pitchFamily="2" charset="0"/>
                <a:ea typeface="Cooper Hewitt" pitchFamily="2" charset="0"/>
              </a:rPr>
              <a:t>Desarrollar </a:t>
            </a:r>
            <a:r>
              <a:rPr lang="es-ES" sz="2400" dirty="0">
                <a:latin typeface="Cooper Hewitt" pitchFamily="2" charset="0"/>
                <a:ea typeface="Cooper Hewitt" pitchFamily="2" charset="0"/>
              </a:rPr>
              <a:t>una metodología para el estudio de los procesos de capa límite a partir de los datos de radar </a:t>
            </a:r>
            <a:r>
              <a:rPr lang="es-ES" sz="2400" dirty="0" err="1">
                <a:latin typeface="Cooper Hewitt" pitchFamily="2" charset="0"/>
                <a:ea typeface="Cooper Hewitt" pitchFamily="2" charset="0"/>
              </a:rPr>
              <a:t>Doppler</a:t>
            </a:r>
            <a:r>
              <a:rPr lang="es-ES" sz="2400" dirty="0">
                <a:latin typeface="Cooper Hewitt" pitchFamily="2" charset="0"/>
                <a:ea typeface="Cooper Hewitt" pitchFamily="2" charset="0"/>
              </a:rPr>
              <a:t> </a:t>
            </a:r>
            <a:r>
              <a:rPr lang="es-ES" sz="2400" dirty="0" smtClean="0">
                <a:latin typeface="Cooper Hewitt" pitchFamily="2" charset="0"/>
                <a:ea typeface="Cooper Hewitt" pitchFamily="2" charset="0"/>
              </a:rPr>
              <a:t>.</a:t>
            </a:r>
          </a:p>
          <a:p>
            <a:pPr marL="285750" indent="-285750" algn="just">
              <a:buFont typeface="Arial"/>
              <a:buChar char="•"/>
            </a:pPr>
            <a:r>
              <a:rPr lang="es-ES" sz="2400" dirty="0" smtClean="0">
                <a:latin typeface="Cooper Hewitt" pitchFamily="2" charset="0"/>
                <a:ea typeface="Cooper Hewitt" pitchFamily="2" charset="0"/>
              </a:rPr>
              <a:t>Analizar </a:t>
            </a:r>
            <a:r>
              <a:rPr lang="es-ES" sz="2400" dirty="0">
                <a:latin typeface="Cooper Hewitt" pitchFamily="2" charset="0"/>
                <a:ea typeface="Cooper Hewitt" pitchFamily="2" charset="0"/>
              </a:rPr>
              <a:t>el comportamiento de tres </a:t>
            </a:r>
            <a:r>
              <a:rPr lang="es-ES" sz="2400" dirty="0" err="1">
                <a:latin typeface="Cooper Hewitt" pitchFamily="2" charset="0"/>
                <a:ea typeface="Cooper Hewitt" pitchFamily="2" charset="0"/>
              </a:rPr>
              <a:t>parametrizaciones</a:t>
            </a:r>
            <a:r>
              <a:rPr lang="es-ES" sz="2400" dirty="0">
                <a:latin typeface="Cooper Hewitt" pitchFamily="2" charset="0"/>
                <a:ea typeface="Cooper Hewitt" pitchFamily="2" charset="0"/>
              </a:rPr>
              <a:t> de CLP disponibles en el modelo </a:t>
            </a:r>
            <a:r>
              <a:rPr lang="es-ES" sz="2400" dirty="0" err="1">
                <a:latin typeface="Cooper Hewitt" pitchFamily="2" charset="0"/>
                <a:ea typeface="Cooper Hewitt" pitchFamily="2" charset="0"/>
              </a:rPr>
              <a:t>Weather</a:t>
            </a:r>
            <a:r>
              <a:rPr lang="es-ES" sz="2400" dirty="0">
                <a:latin typeface="Cooper Hewitt" pitchFamily="2" charset="0"/>
                <a:ea typeface="Cooper Hewitt" pitchFamily="2" charset="0"/>
              </a:rPr>
              <a:t> </a:t>
            </a:r>
            <a:r>
              <a:rPr lang="es-ES" sz="2400" dirty="0" err="1">
                <a:latin typeface="Cooper Hewitt" pitchFamily="2" charset="0"/>
                <a:ea typeface="Cooper Hewitt" pitchFamily="2" charset="0"/>
              </a:rPr>
              <a:t>Research</a:t>
            </a:r>
            <a:r>
              <a:rPr lang="es-ES" sz="2400" dirty="0">
                <a:latin typeface="Cooper Hewitt" pitchFamily="2" charset="0"/>
                <a:ea typeface="Cooper Hewitt" pitchFamily="2" charset="0"/>
              </a:rPr>
              <a:t> and </a:t>
            </a:r>
            <a:r>
              <a:rPr lang="es-ES" sz="2400" dirty="0" err="1" smtClean="0">
                <a:latin typeface="Cooper Hewitt" pitchFamily="2" charset="0"/>
                <a:ea typeface="Cooper Hewitt" pitchFamily="2" charset="0"/>
              </a:rPr>
              <a:t>Forecasting</a:t>
            </a:r>
            <a:r>
              <a:rPr lang="es-ES" sz="2400" dirty="0" smtClean="0">
                <a:latin typeface="Cooper Hewitt" pitchFamily="2" charset="0"/>
                <a:ea typeface="Cooper Hewitt" pitchFamily="2" charset="0"/>
              </a:rPr>
              <a:t> al </a:t>
            </a:r>
            <a:r>
              <a:rPr lang="es-ES" sz="2400" dirty="0">
                <a:latin typeface="Cooper Hewitt" pitchFamily="2" charset="0"/>
                <a:ea typeface="Cooper Hewitt" pitchFamily="2" charset="0"/>
              </a:rPr>
              <a:t>representar algunos de los </a:t>
            </a:r>
            <a:r>
              <a:rPr lang="es-ES" sz="2400" dirty="0" smtClean="0">
                <a:latin typeface="Cooper Hewitt" pitchFamily="2" charset="0"/>
                <a:ea typeface="Cooper Hewitt" pitchFamily="2" charset="0"/>
              </a:rPr>
              <a:t>procesos de capa límite . </a:t>
            </a:r>
            <a:endParaRPr lang="en-US" sz="2400" dirty="0">
              <a:latin typeface="Cooper Hewitt" pitchFamily="2" charset="0"/>
              <a:ea typeface="Cooper Hewitt" pitchFamily="2" charset="0"/>
            </a:endParaRPr>
          </a:p>
        </p:txBody>
      </p:sp>
    </p:spTree>
    <p:extLst>
      <p:ext uri="{BB962C8B-B14F-4D97-AF65-F5344CB8AC3E}">
        <p14:creationId xmlns:p14="http://schemas.microsoft.com/office/powerpoint/2010/main" val="19231078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560874"/>
            <a:ext cx="6264696" cy="707886"/>
          </a:xfrm>
          <a:prstGeom prst="rect">
            <a:avLst/>
          </a:prstGeom>
          <a:noFill/>
        </p:spPr>
        <p:txBody>
          <a:bodyPr wrap="square" rtlCol="0">
            <a:spAutoFit/>
          </a:bodyPr>
          <a:lstStyle/>
          <a:p>
            <a:r>
              <a:rPr lang="en-US" sz="4000" b="1" dirty="0" smtClean="0">
                <a:solidFill>
                  <a:schemeClr val="bg1"/>
                </a:solidFill>
                <a:latin typeface="Cooper Hewitt" pitchFamily="2" charset="0"/>
                <a:ea typeface="Cooper Hewitt" pitchFamily="2" charset="0"/>
              </a:rPr>
              <a:t>CONCLUSIONES</a:t>
            </a:r>
            <a:endParaRPr lang="en-US" sz="4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chemeClr val="bg1"/>
                </a:solidFill>
                <a:latin typeface="Cooper Hewitt" pitchFamily="2" charset="0"/>
                <a:ea typeface="Cooper Hewitt" pitchFamily="2" charset="0"/>
              </a:rPr>
              <a:t>Conclusiones</a:t>
            </a:r>
            <a:endParaRPr lang="en-US" sz="1200" b="1" dirty="0" smtClean="0">
              <a:solidFill>
                <a:schemeClr val="bg1"/>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Intensidad</a:t>
            </a:r>
            <a:r>
              <a:rPr lang="en-US" sz="1200" dirty="0" smtClean="0">
                <a:latin typeface="Cooper Hewitt" pitchFamily="2" charset="0"/>
                <a:ea typeface="Cooper Hewitt" pitchFamily="2" charset="0"/>
              </a:rPr>
              <a:t> y </a:t>
            </a:r>
            <a:r>
              <a:rPr lang="en-US" sz="1200" dirty="0" err="1" smtClean="0">
                <a:latin typeface="Cooper Hewitt" pitchFamily="2" charset="0"/>
                <a:ea typeface="Cooper Hewitt" pitchFamily="2" charset="0"/>
              </a:rPr>
              <a:t>magnitud</a:t>
            </a:r>
            <a:r>
              <a:rPr lang="en-US" sz="1200" dirty="0" smtClean="0">
                <a:latin typeface="Cooper Hewitt" pitchFamily="2" charset="0"/>
                <a:ea typeface="Cooper Hewitt" pitchFamily="2" charset="0"/>
              </a:rPr>
              <a:t> del </a:t>
            </a:r>
            <a:r>
              <a:rPr lang="en-US" sz="1200" dirty="0" err="1" smtClean="0">
                <a:latin typeface="Cooper Hewitt" pitchFamily="2" charset="0"/>
                <a:ea typeface="Cooper Hewitt" pitchFamily="2" charset="0"/>
              </a:rPr>
              <a:t>viento</a:t>
            </a:r>
            <a:endParaRPr lang="en-US" sz="1200" dirty="0">
              <a:latin typeface="Cooper Hewitt" pitchFamily="2" charset="0"/>
              <a:ea typeface="Cooper Hewitt" pitchFamily="2" charset="0"/>
            </a:endParaRPr>
          </a:p>
        </p:txBody>
      </p:sp>
      <p:sp>
        <p:nvSpPr>
          <p:cNvPr id="9" name="TextBox 8"/>
          <p:cNvSpPr txBox="1"/>
          <p:nvPr/>
        </p:nvSpPr>
        <p:spPr>
          <a:xfrm>
            <a:off x="611560" y="1556792"/>
            <a:ext cx="7848872" cy="5093702"/>
          </a:xfrm>
          <a:prstGeom prst="rect">
            <a:avLst/>
          </a:prstGeom>
          <a:noFill/>
        </p:spPr>
        <p:txBody>
          <a:bodyPr wrap="square" rtlCol="0">
            <a:spAutoFit/>
          </a:bodyPr>
          <a:lstStyle/>
          <a:p>
            <a:pPr marL="285750" indent="-285750" algn="just">
              <a:spcAft>
                <a:spcPts val="600"/>
              </a:spcAft>
              <a:buClr>
                <a:schemeClr val="bg1"/>
              </a:buClr>
              <a:buFont typeface="Arial"/>
              <a:buChar char="•"/>
            </a:pPr>
            <a:r>
              <a:rPr lang="es-ES" sz="2000" dirty="0">
                <a:solidFill>
                  <a:schemeClr val="bg1"/>
                </a:solidFill>
                <a:latin typeface="PT Sans" pitchFamily="34" charset="0"/>
                <a:ea typeface="PT Sans" pitchFamily="34" charset="0"/>
              </a:rPr>
              <a:t>En términos cualitativos las </a:t>
            </a:r>
            <a:r>
              <a:rPr lang="es-ES" sz="2000" dirty="0" smtClean="0">
                <a:solidFill>
                  <a:schemeClr val="bg1"/>
                </a:solidFill>
                <a:latin typeface="PT Sans" pitchFamily="34" charset="0"/>
                <a:ea typeface="PT Sans" pitchFamily="34" charset="0"/>
              </a:rPr>
              <a:t>tres simulaciones </a:t>
            </a:r>
            <a:r>
              <a:rPr lang="es-ES" sz="2000" dirty="0">
                <a:solidFill>
                  <a:schemeClr val="bg1"/>
                </a:solidFill>
                <a:latin typeface="PT Sans" pitchFamily="34" charset="0"/>
                <a:ea typeface="PT Sans" pitchFamily="34" charset="0"/>
              </a:rPr>
              <a:t>lograron representar las condiciones </a:t>
            </a:r>
            <a:r>
              <a:rPr lang="es-ES" sz="2000" dirty="0" smtClean="0">
                <a:solidFill>
                  <a:schemeClr val="bg1"/>
                </a:solidFill>
                <a:latin typeface="PT Sans" pitchFamily="34" charset="0"/>
                <a:ea typeface="PT Sans" pitchFamily="34" charset="0"/>
              </a:rPr>
              <a:t>generales: la </a:t>
            </a:r>
            <a:r>
              <a:rPr lang="es-ES" sz="2000" dirty="0">
                <a:solidFill>
                  <a:schemeClr val="bg1"/>
                </a:solidFill>
                <a:latin typeface="PT Sans" pitchFamily="34" charset="0"/>
                <a:ea typeface="PT Sans" pitchFamily="34" charset="0"/>
              </a:rPr>
              <a:t>evolución de </a:t>
            </a:r>
            <a:r>
              <a:rPr lang="es-ES" sz="2000" dirty="0" smtClean="0">
                <a:solidFill>
                  <a:schemeClr val="bg1"/>
                </a:solidFill>
                <a:latin typeface="PT Sans" pitchFamily="34" charset="0"/>
                <a:ea typeface="PT Sans" pitchFamily="34" charset="0"/>
              </a:rPr>
              <a:t>la magnitud </a:t>
            </a:r>
            <a:r>
              <a:rPr lang="es-ES" sz="2000" dirty="0">
                <a:solidFill>
                  <a:schemeClr val="bg1"/>
                </a:solidFill>
                <a:latin typeface="PT Sans" pitchFamily="34" charset="0"/>
                <a:ea typeface="PT Sans" pitchFamily="34" charset="0"/>
              </a:rPr>
              <a:t>del </a:t>
            </a:r>
            <a:r>
              <a:rPr lang="es-ES" sz="2000" dirty="0" smtClean="0">
                <a:solidFill>
                  <a:schemeClr val="bg1"/>
                </a:solidFill>
                <a:latin typeface="PT Sans" pitchFamily="34" charset="0"/>
                <a:ea typeface="PT Sans" pitchFamily="34" charset="0"/>
              </a:rPr>
              <a:t>viento con  </a:t>
            </a:r>
            <a:r>
              <a:rPr lang="es-ES" sz="2000" dirty="0">
                <a:solidFill>
                  <a:schemeClr val="bg1"/>
                </a:solidFill>
                <a:latin typeface="PT Sans" pitchFamily="34" charset="0"/>
                <a:ea typeface="PT Sans" pitchFamily="34" charset="0"/>
              </a:rPr>
              <a:t>el LLJ durante la noche y el perfil </a:t>
            </a:r>
            <a:r>
              <a:rPr lang="es-ES" sz="2000" dirty="0" smtClean="0">
                <a:solidFill>
                  <a:schemeClr val="bg1"/>
                </a:solidFill>
                <a:latin typeface="PT Sans" pitchFamily="34" charset="0"/>
                <a:ea typeface="PT Sans" pitchFamily="34" charset="0"/>
              </a:rPr>
              <a:t>homogéneo </a:t>
            </a:r>
            <a:r>
              <a:rPr lang="es-ES" sz="2000" dirty="0">
                <a:solidFill>
                  <a:schemeClr val="bg1"/>
                </a:solidFill>
                <a:latin typeface="PT Sans" pitchFamily="34" charset="0"/>
                <a:ea typeface="PT Sans" pitchFamily="34" charset="0"/>
              </a:rPr>
              <a:t>típico de la </a:t>
            </a:r>
            <a:r>
              <a:rPr lang="es-ES" sz="2000" dirty="0" smtClean="0">
                <a:solidFill>
                  <a:schemeClr val="bg1"/>
                </a:solidFill>
                <a:latin typeface="PT Sans" pitchFamily="34" charset="0"/>
                <a:ea typeface="PT Sans" pitchFamily="34" charset="0"/>
              </a:rPr>
              <a:t>capa mezclada durante el día.</a:t>
            </a:r>
          </a:p>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Las diferencias </a:t>
            </a:r>
            <a:r>
              <a:rPr lang="es-ES" sz="2000" dirty="0">
                <a:solidFill>
                  <a:schemeClr val="bg1"/>
                </a:solidFill>
                <a:latin typeface="PT Sans" pitchFamily="34" charset="0"/>
                <a:ea typeface="PT Sans" pitchFamily="34" charset="0"/>
              </a:rPr>
              <a:t>en la magnitud del viento entre las observaciones </a:t>
            </a:r>
            <a:r>
              <a:rPr lang="es-ES" sz="2000" dirty="0" smtClean="0">
                <a:solidFill>
                  <a:schemeClr val="bg1"/>
                </a:solidFill>
                <a:latin typeface="PT Sans" pitchFamily="34" charset="0"/>
                <a:ea typeface="PT Sans" pitchFamily="34" charset="0"/>
              </a:rPr>
              <a:t>y cada simulación fueron positivas en niveles altos y negativos por debajo (sobreestimación).</a:t>
            </a:r>
          </a:p>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La diferencia en la </a:t>
            </a:r>
            <a:r>
              <a:rPr lang="es-ES" sz="2000" dirty="0">
                <a:solidFill>
                  <a:schemeClr val="bg1"/>
                </a:solidFill>
                <a:latin typeface="PT Sans" pitchFamily="34" charset="0"/>
                <a:ea typeface="PT Sans" pitchFamily="34" charset="0"/>
              </a:rPr>
              <a:t>dirección del viento </a:t>
            </a:r>
            <a:r>
              <a:rPr lang="es-ES" sz="2000" dirty="0" smtClean="0">
                <a:solidFill>
                  <a:schemeClr val="bg1"/>
                </a:solidFill>
                <a:latin typeface="PT Sans" pitchFamily="34" charset="0"/>
                <a:ea typeface="PT Sans" pitchFamily="34" charset="0"/>
              </a:rPr>
              <a:t>es pequeña </a:t>
            </a:r>
            <a:r>
              <a:rPr lang="es-ES" sz="2000" dirty="0">
                <a:solidFill>
                  <a:schemeClr val="bg1"/>
                </a:solidFill>
                <a:latin typeface="PT Sans" pitchFamily="34" charset="0"/>
                <a:ea typeface="PT Sans" pitchFamily="34" charset="0"/>
              </a:rPr>
              <a:t>o </a:t>
            </a:r>
            <a:r>
              <a:rPr lang="es-ES" sz="2000" dirty="0" smtClean="0">
                <a:solidFill>
                  <a:schemeClr val="bg1"/>
                </a:solidFill>
                <a:latin typeface="PT Sans" pitchFamily="34" charset="0"/>
                <a:ea typeface="PT Sans" pitchFamily="34" charset="0"/>
              </a:rPr>
              <a:t>nula </a:t>
            </a:r>
            <a:r>
              <a:rPr lang="es-ES" sz="2000" dirty="0">
                <a:solidFill>
                  <a:schemeClr val="bg1"/>
                </a:solidFill>
                <a:latin typeface="PT Sans" pitchFamily="34" charset="0"/>
                <a:ea typeface="PT Sans" pitchFamily="34" charset="0"/>
              </a:rPr>
              <a:t>en los primeros 1000 m </a:t>
            </a:r>
            <a:r>
              <a:rPr lang="es-ES" sz="2000" dirty="0" smtClean="0">
                <a:solidFill>
                  <a:schemeClr val="bg1"/>
                </a:solidFill>
                <a:latin typeface="PT Sans" pitchFamily="34" charset="0"/>
                <a:ea typeface="PT Sans" pitchFamily="34" charset="0"/>
              </a:rPr>
              <a:t>y luego crece en </a:t>
            </a:r>
            <a:r>
              <a:rPr lang="es-ES" sz="2000" dirty="0">
                <a:solidFill>
                  <a:schemeClr val="bg1"/>
                </a:solidFill>
                <a:latin typeface="PT Sans" pitchFamily="34" charset="0"/>
                <a:ea typeface="PT Sans" pitchFamily="34" charset="0"/>
              </a:rPr>
              <a:t>los niveles </a:t>
            </a:r>
            <a:r>
              <a:rPr lang="es-ES" sz="2000" dirty="0" smtClean="0">
                <a:solidFill>
                  <a:schemeClr val="bg1"/>
                </a:solidFill>
                <a:latin typeface="PT Sans" pitchFamily="34" charset="0"/>
                <a:ea typeface="PT Sans" pitchFamily="34" charset="0"/>
              </a:rPr>
              <a:t>superiores.</a:t>
            </a:r>
          </a:p>
          <a:p>
            <a:pPr marL="285750" indent="-285750" algn="just">
              <a:spcAft>
                <a:spcPts val="600"/>
              </a:spcAft>
              <a:buClr>
                <a:schemeClr val="bg1"/>
              </a:buClr>
              <a:buFont typeface="Arial"/>
              <a:buChar char="•"/>
            </a:pPr>
            <a:r>
              <a:rPr lang="es-ES" sz="2000" dirty="0">
                <a:solidFill>
                  <a:schemeClr val="bg1"/>
                </a:solidFill>
                <a:latin typeface="PT Sans" pitchFamily="34" charset="0"/>
                <a:ea typeface="PT Sans" pitchFamily="34" charset="0"/>
              </a:rPr>
              <a:t>Las tres simulaciones tuvieron un mejor desempeño en los primeros 600 a 1000 m de altura. </a:t>
            </a:r>
            <a:r>
              <a:rPr lang="es-ES" sz="2000" dirty="0" smtClean="0">
                <a:solidFill>
                  <a:schemeClr val="bg1"/>
                </a:solidFill>
                <a:latin typeface="PT Sans" pitchFamily="34" charset="0"/>
                <a:ea typeface="PT Sans" pitchFamily="34" charset="0"/>
              </a:rPr>
              <a:t>Las diferencias en niveles altos podrían </a:t>
            </a:r>
            <a:r>
              <a:rPr lang="es-ES" sz="2000" dirty="0">
                <a:solidFill>
                  <a:schemeClr val="bg1"/>
                </a:solidFill>
                <a:latin typeface="PT Sans" pitchFamily="34" charset="0"/>
                <a:ea typeface="PT Sans" pitchFamily="34" charset="0"/>
              </a:rPr>
              <a:t>deberse a una mala representación de los procesos o a errores en la técnica </a:t>
            </a:r>
            <a:r>
              <a:rPr lang="es-ES" sz="2000" dirty="0" smtClean="0">
                <a:solidFill>
                  <a:schemeClr val="bg1"/>
                </a:solidFill>
                <a:latin typeface="PT Sans" pitchFamily="34" charset="0"/>
                <a:ea typeface="PT Sans" pitchFamily="34" charset="0"/>
              </a:rPr>
              <a:t>VAD.</a:t>
            </a:r>
            <a:endParaRPr lang="es-ES" sz="2000" dirty="0">
              <a:solidFill>
                <a:schemeClr val="bg1"/>
              </a:solidFill>
              <a:latin typeface="PT Sans" pitchFamily="34" charset="0"/>
              <a:ea typeface="PT Sans" pitchFamily="34" charset="0"/>
            </a:endParaRPr>
          </a:p>
          <a:p>
            <a:pPr marL="285750" indent="-285750" algn="just">
              <a:spcAft>
                <a:spcPts val="600"/>
              </a:spcAft>
              <a:buClr>
                <a:schemeClr val="bg1"/>
              </a:buClr>
              <a:buFont typeface="Arial"/>
              <a:buChar char="•"/>
            </a:pPr>
            <a:endParaRPr lang="es-ES" sz="2000" b="1" dirty="0">
              <a:solidFill>
                <a:schemeClr val="bg1"/>
              </a:solidFill>
              <a:latin typeface="PT Sans" pitchFamily="34" charset="0"/>
              <a:ea typeface="PT Sans" pitchFamily="34" charset="0"/>
            </a:endParaRPr>
          </a:p>
          <a:p>
            <a:pPr algn="just">
              <a:spcAft>
                <a:spcPts val="600"/>
              </a:spcAft>
              <a:buClr>
                <a:schemeClr val="bg1"/>
              </a:buClr>
            </a:pPr>
            <a:endParaRPr lang="es-ES" sz="2000" dirty="0" smtClean="0">
              <a:solidFill>
                <a:schemeClr val="bg1"/>
              </a:solidFill>
              <a:latin typeface="PT Sans" pitchFamily="34" charset="0"/>
              <a:ea typeface="PT Sans" pitchFamily="34" charset="0"/>
            </a:endParaRPr>
          </a:p>
        </p:txBody>
      </p:sp>
    </p:spTree>
    <p:extLst>
      <p:ext uri="{BB962C8B-B14F-4D97-AF65-F5344CB8AC3E}">
        <p14:creationId xmlns:p14="http://schemas.microsoft.com/office/powerpoint/2010/main" val="11372781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560874"/>
            <a:ext cx="6264696" cy="707886"/>
          </a:xfrm>
          <a:prstGeom prst="rect">
            <a:avLst/>
          </a:prstGeom>
          <a:noFill/>
        </p:spPr>
        <p:txBody>
          <a:bodyPr wrap="square" rtlCol="0">
            <a:spAutoFit/>
          </a:bodyPr>
          <a:lstStyle/>
          <a:p>
            <a:r>
              <a:rPr lang="en-US" sz="4000" b="1" dirty="0" smtClean="0">
                <a:solidFill>
                  <a:schemeClr val="bg1"/>
                </a:solidFill>
                <a:latin typeface="Cooper Hewitt" pitchFamily="2" charset="0"/>
                <a:ea typeface="Cooper Hewitt" pitchFamily="2" charset="0"/>
              </a:rPr>
              <a:t>CONCLUSIONES</a:t>
            </a:r>
            <a:endParaRPr lang="en-US" sz="4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chemeClr val="bg1"/>
                </a:solidFill>
                <a:latin typeface="Cooper Hewitt" pitchFamily="2" charset="0"/>
                <a:ea typeface="Cooper Hewitt" pitchFamily="2" charset="0"/>
              </a:rPr>
              <a:t>Conclusiones</a:t>
            </a:r>
            <a:endParaRPr lang="en-US" sz="1200" b="1" dirty="0" smtClean="0">
              <a:solidFill>
                <a:schemeClr val="bg1"/>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Intensidad</a:t>
            </a:r>
            <a:r>
              <a:rPr lang="en-US" sz="1200" dirty="0" smtClean="0">
                <a:latin typeface="Cooper Hewitt" pitchFamily="2" charset="0"/>
                <a:ea typeface="Cooper Hewitt" pitchFamily="2" charset="0"/>
              </a:rPr>
              <a:t> y </a:t>
            </a:r>
            <a:r>
              <a:rPr lang="en-US" sz="1200" dirty="0" err="1" smtClean="0">
                <a:latin typeface="Cooper Hewitt" pitchFamily="2" charset="0"/>
                <a:ea typeface="Cooper Hewitt" pitchFamily="2" charset="0"/>
              </a:rPr>
              <a:t>magnitud</a:t>
            </a:r>
            <a:r>
              <a:rPr lang="en-US" sz="1200" dirty="0" smtClean="0">
                <a:latin typeface="Cooper Hewitt" pitchFamily="2" charset="0"/>
                <a:ea typeface="Cooper Hewitt" pitchFamily="2" charset="0"/>
              </a:rPr>
              <a:t> del </a:t>
            </a:r>
            <a:r>
              <a:rPr lang="en-US" sz="1200" dirty="0" err="1" smtClean="0">
                <a:latin typeface="Cooper Hewitt" pitchFamily="2" charset="0"/>
                <a:ea typeface="Cooper Hewitt" pitchFamily="2" charset="0"/>
              </a:rPr>
              <a:t>viento</a:t>
            </a:r>
            <a:endParaRPr lang="en-US" sz="1200" dirty="0">
              <a:latin typeface="Cooper Hewitt" pitchFamily="2" charset="0"/>
              <a:ea typeface="Cooper Hewitt" pitchFamily="2" charset="0"/>
            </a:endParaRPr>
          </a:p>
        </p:txBody>
      </p:sp>
      <p:sp>
        <p:nvSpPr>
          <p:cNvPr id="9" name="TextBox 8"/>
          <p:cNvSpPr txBox="1"/>
          <p:nvPr/>
        </p:nvSpPr>
        <p:spPr>
          <a:xfrm>
            <a:off x="611560" y="1484784"/>
            <a:ext cx="7848872" cy="4939814"/>
          </a:xfrm>
          <a:prstGeom prst="rect">
            <a:avLst/>
          </a:prstGeom>
          <a:noFill/>
        </p:spPr>
        <p:txBody>
          <a:bodyPr wrap="square" rtlCol="0">
            <a:spAutoFit/>
          </a:bodyPr>
          <a:lstStyle/>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El </a:t>
            </a:r>
            <a:r>
              <a:rPr lang="es-ES" sz="2000" dirty="0">
                <a:solidFill>
                  <a:schemeClr val="bg1"/>
                </a:solidFill>
                <a:latin typeface="PT Sans" pitchFamily="34" charset="0"/>
                <a:ea typeface="PT Sans" pitchFamily="34" charset="0"/>
              </a:rPr>
              <a:t>LLJ simulado se prolonga más de lo observado y el máximo de viento es ligeramente </a:t>
            </a:r>
            <a:r>
              <a:rPr lang="es-ES" sz="2000" dirty="0" smtClean="0">
                <a:solidFill>
                  <a:schemeClr val="bg1"/>
                </a:solidFill>
                <a:latin typeface="PT Sans" pitchFamily="34" charset="0"/>
                <a:ea typeface="PT Sans" pitchFamily="34" charset="0"/>
              </a:rPr>
              <a:t>superior. Las </a:t>
            </a:r>
            <a:r>
              <a:rPr lang="es-ES" sz="2000" dirty="0" err="1">
                <a:solidFill>
                  <a:schemeClr val="bg1"/>
                </a:solidFill>
                <a:latin typeface="PT Sans" pitchFamily="34" charset="0"/>
                <a:ea typeface="PT Sans" pitchFamily="34" charset="0"/>
              </a:rPr>
              <a:t>hodógrafas</a:t>
            </a:r>
            <a:r>
              <a:rPr lang="es-ES" sz="2000" dirty="0">
                <a:solidFill>
                  <a:schemeClr val="bg1"/>
                </a:solidFill>
                <a:latin typeface="PT Sans" pitchFamily="34" charset="0"/>
                <a:ea typeface="PT Sans" pitchFamily="34" charset="0"/>
              </a:rPr>
              <a:t> concuerdan con las observaciones y el modelo de oscilación inercial hasta los 500 m de altura</a:t>
            </a:r>
            <a:r>
              <a:rPr lang="es-ES" sz="2000" dirty="0" smtClean="0">
                <a:solidFill>
                  <a:schemeClr val="bg1"/>
                </a:solidFill>
                <a:latin typeface="PT Sans" pitchFamily="34" charset="0"/>
                <a:ea typeface="PT Sans" pitchFamily="34" charset="0"/>
              </a:rPr>
              <a:t>.</a:t>
            </a:r>
          </a:p>
          <a:p>
            <a:pPr marL="285750" indent="-285750" algn="just">
              <a:spcAft>
                <a:spcPts val="600"/>
              </a:spcAft>
              <a:buClr>
                <a:schemeClr val="bg1"/>
              </a:buClr>
              <a:buFont typeface="Arial"/>
              <a:buChar char="•"/>
            </a:pPr>
            <a:r>
              <a:rPr lang="es-ES" sz="2000" dirty="0">
                <a:solidFill>
                  <a:schemeClr val="bg1"/>
                </a:solidFill>
                <a:latin typeface="PT Sans" pitchFamily="34" charset="0"/>
                <a:ea typeface="PT Sans" pitchFamily="34" charset="0"/>
              </a:rPr>
              <a:t>MYJ </a:t>
            </a:r>
            <a:r>
              <a:rPr lang="es-ES" sz="2000" dirty="0" smtClean="0">
                <a:solidFill>
                  <a:schemeClr val="bg1"/>
                </a:solidFill>
                <a:latin typeface="PT Sans" pitchFamily="34" charset="0"/>
                <a:ea typeface="PT Sans" pitchFamily="34" charset="0"/>
              </a:rPr>
              <a:t>tiene </a:t>
            </a:r>
            <a:r>
              <a:rPr lang="es-ES" sz="2000" dirty="0">
                <a:solidFill>
                  <a:schemeClr val="bg1"/>
                </a:solidFill>
                <a:latin typeface="PT Sans" pitchFamily="34" charset="0"/>
                <a:ea typeface="PT Sans" pitchFamily="34" charset="0"/>
              </a:rPr>
              <a:t>mejor desempeño respecto de YSU y ACM2 al representar la altura de la capa límite lo que podría indicar que el transporte local de las distintas propiedades es suficiente para desarrollar la profundidad de la capa a través de pequeños torbellinos.</a:t>
            </a:r>
          </a:p>
          <a:p>
            <a:pPr marL="285750" indent="-285750" algn="just">
              <a:spcAft>
                <a:spcPts val="600"/>
              </a:spcAft>
              <a:buClr>
                <a:schemeClr val="bg1"/>
              </a:buClr>
              <a:buFont typeface="Arial"/>
              <a:buChar char="•"/>
            </a:pPr>
            <a:r>
              <a:rPr lang="es-ES" sz="2000" dirty="0">
                <a:solidFill>
                  <a:schemeClr val="bg1"/>
                </a:solidFill>
                <a:latin typeface="PT Sans" pitchFamily="34" charset="0"/>
                <a:ea typeface="PT Sans" pitchFamily="34" charset="0"/>
              </a:rPr>
              <a:t>Los perfiles nocturnos de los coeficientes de </a:t>
            </a:r>
            <a:r>
              <a:rPr lang="es-ES" sz="2000" dirty="0" err="1">
                <a:solidFill>
                  <a:schemeClr val="bg1"/>
                </a:solidFill>
                <a:latin typeface="PT Sans" pitchFamily="34" charset="0"/>
                <a:ea typeface="PT Sans" pitchFamily="34" charset="0"/>
              </a:rPr>
              <a:t>difusividad</a:t>
            </a:r>
            <a:r>
              <a:rPr lang="es-ES" sz="2000" dirty="0">
                <a:solidFill>
                  <a:schemeClr val="bg1"/>
                </a:solidFill>
                <a:latin typeface="PT Sans" pitchFamily="34" charset="0"/>
                <a:ea typeface="PT Sans" pitchFamily="34" charset="0"/>
              </a:rPr>
              <a:t> turbulenta muestran un máximo por encima de la capa estable que podría estar asociada a la cortante generada por el LLJ. Durante el día los perfiles tienen un máximo dentro de la capa mezclada y </a:t>
            </a:r>
            <a:r>
              <a:rPr lang="es-ES" sz="2000" dirty="0" err="1">
                <a:solidFill>
                  <a:schemeClr val="bg1"/>
                </a:solidFill>
                <a:latin typeface="PT Sans" pitchFamily="34" charset="0"/>
                <a:ea typeface="PT Sans" pitchFamily="34" charset="0"/>
              </a:rPr>
              <a:t>concuerdar</a:t>
            </a:r>
            <a:r>
              <a:rPr lang="es-ES" sz="2000" dirty="0">
                <a:solidFill>
                  <a:schemeClr val="bg1"/>
                </a:solidFill>
                <a:latin typeface="PT Sans" pitchFamily="34" charset="0"/>
                <a:ea typeface="PT Sans" pitchFamily="34" charset="0"/>
              </a:rPr>
              <a:t> con la altura de la capa estimada por cada esquema.</a:t>
            </a:r>
          </a:p>
          <a:p>
            <a:pPr marL="285750" indent="-285750" algn="just">
              <a:spcAft>
                <a:spcPts val="600"/>
              </a:spcAft>
              <a:buClr>
                <a:schemeClr val="bg1"/>
              </a:buClr>
              <a:buFont typeface="Arial"/>
              <a:buChar char="•"/>
            </a:pPr>
            <a:r>
              <a:rPr lang="es-ES" sz="2000" dirty="0">
                <a:solidFill>
                  <a:schemeClr val="bg1"/>
                </a:solidFill>
                <a:latin typeface="PT Sans" pitchFamily="34" charset="0"/>
                <a:ea typeface="PT Sans" pitchFamily="34" charset="0"/>
              </a:rPr>
              <a:t>La mezcla débil generada por MYJ está asociada a un LLJ más intenso mientras que en YSU y ACM2 ocurre lo </a:t>
            </a:r>
            <a:r>
              <a:rPr lang="es-ES" sz="2000" dirty="0" smtClean="0">
                <a:solidFill>
                  <a:schemeClr val="bg1"/>
                </a:solidFill>
                <a:latin typeface="PT Sans" pitchFamily="34" charset="0"/>
                <a:ea typeface="PT Sans" pitchFamily="34" charset="0"/>
              </a:rPr>
              <a:t>contrario</a:t>
            </a:r>
            <a:r>
              <a:rPr lang="es-ES" sz="2000" dirty="0">
                <a:solidFill>
                  <a:schemeClr val="bg1"/>
                </a:solidFill>
                <a:latin typeface="PT Sans" pitchFamily="34" charset="0"/>
                <a:ea typeface="PT Sans" pitchFamily="34" charset="0"/>
              </a:rPr>
              <a:t>.</a:t>
            </a:r>
          </a:p>
        </p:txBody>
      </p:sp>
    </p:spTree>
    <p:extLst>
      <p:ext uri="{BB962C8B-B14F-4D97-AF65-F5344CB8AC3E}">
        <p14:creationId xmlns:p14="http://schemas.microsoft.com/office/powerpoint/2010/main" val="17464250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560874"/>
            <a:ext cx="6264696" cy="707886"/>
          </a:xfrm>
          <a:prstGeom prst="rect">
            <a:avLst/>
          </a:prstGeom>
          <a:noFill/>
        </p:spPr>
        <p:txBody>
          <a:bodyPr wrap="square" rtlCol="0">
            <a:spAutoFit/>
          </a:bodyPr>
          <a:lstStyle/>
          <a:p>
            <a:r>
              <a:rPr lang="en-US" sz="4000" b="1" dirty="0" smtClean="0">
                <a:solidFill>
                  <a:schemeClr val="bg1"/>
                </a:solidFill>
                <a:latin typeface="Cooper Hewitt" pitchFamily="2" charset="0"/>
                <a:ea typeface="Cooper Hewitt" pitchFamily="2" charset="0"/>
              </a:rPr>
              <a:t>A FUTURO</a:t>
            </a:r>
            <a:endParaRPr lang="en-US" sz="4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chemeClr val="bg1"/>
                </a:solidFill>
                <a:latin typeface="Cooper Hewitt" pitchFamily="2" charset="0"/>
                <a:ea typeface="Cooper Hewitt" pitchFamily="2" charset="0"/>
              </a:rPr>
              <a:t>Conclusiones</a:t>
            </a:r>
            <a:endParaRPr lang="en-US" sz="1200" b="1" dirty="0" smtClean="0">
              <a:solidFill>
                <a:schemeClr val="bg1"/>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Intensidad</a:t>
            </a:r>
            <a:r>
              <a:rPr lang="en-US" sz="1200" dirty="0" smtClean="0">
                <a:latin typeface="Cooper Hewitt" pitchFamily="2" charset="0"/>
                <a:ea typeface="Cooper Hewitt" pitchFamily="2" charset="0"/>
              </a:rPr>
              <a:t> y </a:t>
            </a:r>
            <a:r>
              <a:rPr lang="en-US" sz="1200" dirty="0" err="1" smtClean="0">
                <a:latin typeface="Cooper Hewitt" pitchFamily="2" charset="0"/>
                <a:ea typeface="Cooper Hewitt" pitchFamily="2" charset="0"/>
              </a:rPr>
              <a:t>magnitud</a:t>
            </a:r>
            <a:r>
              <a:rPr lang="en-US" sz="1200" dirty="0" smtClean="0">
                <a:latin typeface="Cooper Hewitt" pitchFamily="2" charset="0"/>
                <a:ea typeface="Cooper Hewitt" pitchFamily="2" charset="0"/>
              </a:rPr>
              <a:t> del </a:t>
            </a:r>
            <a:r>
              <a:rPr lang="en-US" sz="1200" dirty="0" err="1" smtClean="0">
                <a:latin typeface="Cooper Hewitt" pitchFamily="2" charset="0"/>
                <a:ea typeface="Cooper Hewitt" pitchFamily="2" charset="0"/>
              </a:rPr>
              <a:t>viento</a:t>
            </a:r>
            <a:endParaRPr lang="en-US" sz="1200" dirty="0">
              <a:latin typeface="Cooper Hewitt" pitchFamily="2" charset="0"/>
              <a:ea typeface="Cooper Hewitt" pitchFamily="2" charset="0"/>
            </a:endParaRPr>
          </a:p>
        </p:txBody>
      </p:sp>
      <p:sp>
        <p:nvSpPr>
          <p:cNvPr id="9" name="TextBox 8"/>
          <p:cNvSpPr txBox="1"/>
          <p:nvPr/>
        </p:nvSpPr>
        <p:spPr>
          <a:xfrm>
            <a:off x="611560" y="1484784"/>
            <a:ext cx="7848872" cy="4939814"/>
          </a:xfrm>
          <a:prstGeom prst="rect">
            <a:avLst/>
          </a:prstGeom>
          <a:noFill/>
        </p:spPr>
        <p:txBody>
          <a:bodyPr wrap="square" rtlCol="0">
            <a:spAutoFit/>
          </a:bodyPr>
          <a:lstStyle/>
          <a:p>
            <a:pPr marL="285750" indent="-285750" algn="just">
              <a:spcAft>
                <a:spcPts val="600"/>
              </a:spcAft>
              <a:buClr>
                <a:schemeClr val="bg1"/>
              </a:buClr>
              <a:buFont typeface="Arial"/>
              <a:buChar char="•"/>
            </a:pPr>
            <a:r>
              <a:rPr lang="es-ES" sz="2000" dirty="0" smtClean="0">
                <a:solidFill>
                  <a:schemeClr val="bg1"/>
                </a:solidFill>
                <a:latin typeface="PT Sans" pitchFamily="34" charset="0"/>
                <a:ea typeface="PT Sans" pitchFamily="34" charset="0"/>
              </a:rPr>
              <a:t>El </a:t>
            </a:r>
            <a:r>
              <a:rPr lang="es-ES" sz="2000" dirty="0">
                <a:solidFill>
                  <a:schemeClr val="bg1"/>
                </a:solidFill>
                <a:latin typeface="PT Sans" pitchFamily="34" charset="0"/>
                <a:ea typeface="PT Sans" pitchFamily="34" charset="0"/>
              </a:rPr>
              <a:t>LLJ simulado se prolonga más de lo observado y el máximo de viento es ligeramente </a:t>
            </a:r>
            <a:r>
              <a:rPr lang="es-ES" sz="2000" dirty="0" smtClean="0">
                <a:solidFill>
                  <a:schemeClr val="bg1"/>
                </a:solidFill>
                <a:latin typeface="PT Sans" pitchFamily="34" charset="0"/>
                <a:ea typeface="PT Sans" pitchFamily="34" charset="0"/>
              </a:rPr>
              <a:t>superior. Las </a:t>
            </a:r>
            <a:r>
              <a:rPr lang="es-ES" sz="2000" dirty="0" err="1">
                <a:solidFill>
                  <a:schemeClr val="bg1"/>
                </a:solidFill>
                <a:latin typeface="PT Sans" pitchFamily="34" charset="0"/>
                <a:ea typeface="PT Sans" pitchFamily="34" charset="0"/>
              </a:rPr>
              <a:t>hodógrafas</a:t>
            </a:r>
            <a:r>
              <a:rPr lang="es-ES" sz="2000" dirty="0">
                <a:solidFill>
                  <a:schemeClr val="bg1"/>
                </a:solidFill>
                <a:latin typeface="PT Sans" pitchFamily="34" charset="0"/>
                <a:ea typeface="PT Sans" pitchFamily="34" charset="0"/>
              </a:rPr>
              <a:t> concuerdan con las observaciones y el modelo de oscilación inercial hasta los 500 m de altura</a:t>
            </a:r>
            <a:r>
              <a:rPr lang="es-ES" sz="2000" dirty="0" smtClean="0">
                <a:solidFill>
                  <a:schemeClr val="bg1"/>
                </a:solidFill>
                <a:latin typeface="PT Sans" pitchFamily="34" charset="0"/>
                <a:ea typeface="PT Sans" pitchFamily="34" charset="0"/>
              </a:rPr>
              <a:t>.</a:t>
            </a:r>
          </a:p>
          <a:p>
            <a:pPr marL="285750" indent="-285750" algn="just">
              <a:spcAft>
                <a:spcPts val="600"/>
              </a:spcAft>
              <a:buClr>
                <a:schemeClr val="bg1"/>
              </a:buClr>
              <a:buFont typeface="Arial"/>
              <a:buChar char="•"/>
            </a:pPr>
            <a:r>
              <a:rPr lang="es-ES" sz="2000" dirty="0">
                <a:solidFill>
                  <a:schemeClr val="bg1"/>
                </a:solidFill>
                <a:latin typeface="PT Sans" pitchFamily="34" charset="0"/>
                <a:ea typeface="PT Sans" pitchFamily="34" charset="0"/>
              </a:rPr>
              <a:t>MYJ </a:t>
            </a:r>
            <a:r>
              <a:rPr lang="es-ES" sz="2000" dirty="0" smtClean="0">
                <a:solidFill>
                  <a:schemeClr val="bg1"/>
                </a:solidFill>
                <a:latin typeface="PT Sans" pitchFamily="34" charset="0"/>
                <a:ea typeface="PT Sans" pitchFamily="34" charset="0"/>
              </a:rPr>
              <a:t>tiene </a:t>
            </a:r>
            <a:r>
              <a:rPr lang="es-ES" sz="2000" dirty="0">
                <a:solidFill>
                  <a:schemeClr val="bg1"/>
                </a:solidFill>
                <a:latin typeface="PT Sans" pitchFamily="34" charset="0"/>
                <a:ea typeface="PT Sans" pitchFamily="34" charset="0"/>
              </a:rPr>
              <a:t>mejor desempeño respecto de YSU y ACM2 al representar la altura de la capa límite lo que podría indicar que el transporte local de las distintas propiedades es suficiente para desarrollar la profundidad de la capa a través de pequeños torbellinos.</a:t>
            </a:r>
          </a:p>
          <a:p>
            <a:pPr marL="285750" indent="-285750" algn="just">
              <a:spcAft>
                <a:spcPts val="600"/>
              </a:spcAft>
              <a:buClr>
                <a:schemeClr val="bg1"/>
              </a:buClr>
              <a:buFont typeface="Arial"/>
              <a:buChar char="•"/>
            </a:pPr>
            <a:r>
              <a:rPr lang="es-ES" sz="2000" dirty="0">
                <a:solidFill>
                  <a:schemeClr val="bg1"/>
                </a:solidFill>
                <a:latin typeface="PT Sans" pitchFamily="34" charset="0"/>
                <a:ea typeface="PT Sans" pitchFamily="34" charset="0"/>
              </a:rPr>
              <a:t>Los perfiles nocturnos de los coeficientes de </a:t>
            </a:r>
            <a:r>
              <a:rPr lang="es-ES" sz="2000" dirty="0" err="1">
                <a:solidFill>
                  <a:schemeClr val="bg1"/>
                </a:solidFill>
                <a:latin typeface="PT Sans" pitchFamily="34" charset="0"/>
                <a:ea typeface="PT Sans" pitchFamily="34" charset="0"/>
              </a:rPr>
              <a:t>difusividad</a:t>
            </a:r>
            <a:r>
              <a:rPr lang="es-ES" sz="2000" dirty="0">
                <a:solidFill>
                  <a:schemeClr val="bg1"/>
                </a:solidFill>
                <a:latin typeface="PT Sans" pitchFamily="34" charset="0"/>
                <a:ea typeface="PT Sans" pitchFamily="34" charset="0"/>
              </a:rPr>
              <a:t> turbulenta muestran un máximo por encima de la capa estable que podría estar asociada a la cortante generada por el LLJ. Durante el día los perfiles tienen un máximo dentro de la capa mezclada y </a:t>
            </a:r>
            <a:r>
              <a:rPr lang="es-ES" sz="2000" dirty="0" err="1">
                <a:solidFill>
                  <a:schemeClr val="bg1"/>
                </a:solidFill>
                <a:latin typeface="PT Sans" pitchFamily="34" charset="0"/>
                <a:ea typeface="PT Sans" pitchFamily="34" charset="0"/>
              </a:rPr>
              <a:t>concuerdar</a:t>
            </a:r>
            <a:r>
              <a:rPr lang="es-ES" sz="2000" dirty="0">
                <a:solidFill>
                  <a:schemeClr val="bg1"/>
                </a:solidFill>
                <a:latin typeface="PT Sans" pitchFamily="34" charset="0"/>
                <a:ea typeface="PT Sans" pitchFamily="34" charset="0"/>
              </a:rPr>
              <a:t> con la altura de la capa estimada por cada esquema.</a:t>
            </a:r>
          </a:p>
          <a:p>
            <a:pPr marL="285750" indent="-285750" algn="just">
              <a:spcAft>
                <a:spcPts val="600"/>
              </a:spcAft>
              <a:buClr>
                <a:schemeClr val="bg1"/>
              </a:buClr>
              <a:buFont typeface="Arial"/>
              <a:buChar char="•"/>
            </a:pPr>
            <a:r>
              <a:rPr lang="es-ES" sz="2000" dirty="0">
                <a:solidFill>
                  <a:schemeClr val="bg1"/>
                </a:solidFill>
                <a:latin typeface="PT Sans" pitchFamily="34" charset="0"/>
                <a:ea typeface="PT Sans" pitchFamily="34" charset="0"/>
              </a:rPr>
              <a:t>La mezcla débil generada por MYJ está asociada a un LLJ más intenso mientras que en YSU y ACM2 ocurre lo </a:t>
            </a:r>
            <a:r>
              <a:rPr lang="es-ES" sz="2000" dirty="0" smtClean="0">
                <a:solidFill>
                  <a:schemeClr val="bg1"/>
                </a:solidFill>
                <a:latin typeface="PT Sans" pitchFamily="34" charset="0"/>
                <a:ea typeface="PT Sans" pitchFamily="34" charset="0"/>
              </a:rPr>
              <a:t>contrario</a:t>
            </a:r>
            <a:r>
              <a:rPr lang="es-ES" sz="2000" dirty="0">
                <a:solidFill>
                  <a:schemeClr val="bg1"/>
                </a:solidFill>
                <a:latin typeface="PT Sans" pitchFamily="34" charset="0"/>
                <a:ea typeface="PT Sans" pitchFamily="34" charset="0"/>
              </a:rPr>
              <a:t>.</a:t>
            </a:r>
          </a:p>
        </p:txBody>
      </p:sp>
    </p:spTree>
    <p:extLst>
      <p:ext uri="{BB962C8B-B14F-4D97-AF65-F5344CB8AC3E}">
        <p14:creationId xmlns:p14="http://schemas.microsoft.com/office/powerpoint/2010/main" val="34186454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700808"/>
            <a:ext cx="9144000" cy="3240360"/>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2845385"/>
            <a:ext cx="6264696" cy="1015663"/>
          </a:xfrm>
          <a:prstGeom prst="rect">
            <a:avLst/>
          </a:prstGeom>
          <a:noFill/>
        </p:spPr>
        <p:txBody>
          <a:bodyPr wrap="square" rtlCol="0">
            <a:spAutoFit/>
          </a:bodyPr>
          <a:lstStyle/>
          <a:p>
            <a:r>
              <a:rPr lang="en-US" sz="6000" b="1" dirty="0" smtClean="0">
                <a:solidFill>
                  <a:schemeClr val="bg1"/>
                </a:solidFill>
                <a:latin typeface="Cooper Hewitt" pitchFamily="2" charset="0"/>
                <a:ea typeface="Cooper Hewitt" pitchFamily="2" charset="0"/>
              </a:rPr>
              <a:t>¡GRACIAS!</a:t>
            </a:r>
            <a:endParaRPr lang="en-US" sz="6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Tesis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Licenciatura</a:t>
            </a:r>
            <a:r>
              <a:rPr lang="en-US" sz="1200" b="1" dirty="0" smtClean="0">
                <a:solidFill>
                  <a:srgbClr val="21908C"/>
                </a:solidFill>
                <a:latin typeface="Cooper Hewitt" pitchFamily="2" charset="0"/>
                <a:ea typeface="Cooper Hewitt" pitchFamily="2" charset="0"/>
              </a:rPr>
              <a:t> en</a:t>
            </a:r>
          </a:p>
          <a:p>
            <a:r>
              <a:rPr lang="en-US" sz="1200" dirty="0" err="1" smtClean="0">
                <a:latin typeface="Cooper Hewitt" pitchFamily="2" charset="0"/>
                <a:ea typeface="Cooper Hewitt" pitchFamily="2" charset="0"/>
              </a:rPr>
              <a:t>Ciencias</a:t>
            </a:r>
            <a:r>
              <a:rPr lang="en-US" sz="1200" dirty="0" smtClean="0">
                <a:latin typeface="Cooper Hewitt" pitchFamily="2" charset="0"/>
                <a:ea typeface="Cooper Hewitt" pitchFamily="2" charset="0"/>
              </a:rPr>
              <a:t> de la </a:t>
            </a:r>
            <a:r>
              <a:rPr lang="en-US" sz="1200" dirty="0" err="1" smtClean="0">
                <a:latin typeface="Cooper Hewitt" pitchFamily="2" charset="0"/>
                <a:ea typeface="Cooper Hewitt" pitchFamily="2" charset="0"/>
              </a:rPr>
              <a:t>Atmósfera</a:t>
            </a:r>
            <a:endParaRPr lang="en-US" sz="1200" dirty="0">
              <a:latin typeface="Cooper Hewitt" pitchFamily="2" charset="0"/>
              <a:ea typeface="Cooper Hewitt" pitchFamily="2" charset="0"/>
            </a:endParaRPr>
          </a:p>
        </p:txBody>
      </p:sp>
    </p:spTree>
    <p:extLst>
      <p:ext uri="{BB962C8B-B14F-4D97-AF65-F5344CB8AC3E}">
        <p14:creationId xmlns:p14="http://schemas.microsoft.com/office/powerpoint/2010/main" val="12349398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32656"/>
            <a:ext cx="9144000" cy="1152128"/>
          </a:xfrm>
          <a:prstGeom prst="rect">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5536" y="632882"/>
            <a:ext cx="7920880" cy="707886"/>
          </a:xfrm>
          <a:prstGeom prst="rect">
            <a:avLst/>
          </a:prstGeom>
          <a:noFill/>
        </p:spPr>
        <p:txBody>
          <a:bodyPr wrap="square" rtlCol="0">
            <a:spAutoFit/>
          </a:bodyPr>
          <a:lstStyle/>
          <a:p>
            <a:r>
              <a:rPr lang="en-US" sz="4000" b="1" dirty="0" smtClean="0">
                <a:solidFill>
                  <a:schemeClr val="bg1"/>
                </a:solidFill>
                <a:latin typeface="Cooper Hewitt" pitchFamily="2" charset="0"/>
                <a:ea typeface="Cooper Hewitt" pitchFamily="2" charset="0"/>
              </a:rPr>
              <a:t>MARCO </a:t>
            </a:r>
            <a:r>
              <a:rPr lang="en-US" sz="4000" b="1" dirty="0" smtClean="0">
                <a:solidFill>
                  <a:schemeClr val="bg1"/>
                </a:solidFill>
                <a:latin typeface="Cooper Hewitt" pitchFamily="2" charset="0"/>
                <a:ea typeface="Cooper Hewitt" pitchFamily="2" charset="0"/>
              </a:rPr>
              <a:t>TEÓRICO</a:t>
            </a:r>
            <a:endParaRPr lang="en-US" sz="4000" b="1" dirty="0">
              <a:solidFill>
                <a:schemeClr val="bg1"/>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smtClean="0">
                <a:latin typeface="Cooper Hewitt" pitchFamily="2" charset="0"/>
                <a:ea typeface="Cooper Hewitt" pitchFamily="2" charset="0"/>
              </a:rPr>
              <a:t>Marco </a:t>
            </a:r>
            <a:r>
              <a:rPr lang="en-US" sz="1200" dirty="0" err="1" smtClean="0">
                <a:latin typeface="Cooper Hewitt" pitchFamily="2" charset="0"/>
                <a:ea typeface="Cooper Hewitt" pitchFamily="2" charset="0"/>
              </a:rPr>
              <a:t>teórico</a:t>
            </a:r>
            <a:endParaRPr lang="en-US" sz="1200" dirty="0">
              <a:latin typeface="Cooper Hewitt" pitchFamily="2" charset="0"/>
              <a:ea typeface="Cooper Hewitt" pitchFamily="2" charset="0"/>
            </a:endParaRPr>
          </a:p>
        </p:txBody>
      </p:sp>
      <p:sp>
        <p:nvSpPr>
          <p:cNvPr id="3" name="TextBox 2"/>
          <p:cNvSpPr txBox="1"/>
          <p:nvPr/>
        </p:nvSpPr>
        <p:spPr>
          <a:xfrm>
            <a:off x="-6063817" y="417438"/>
            <a:ext cx="3389005" cy="923330"/>
          </a:xfrm>
          <a:prstGeom prst="rect">
            <a:avLst/>
          </a:prstGeom>
          <a:noFill/>
        </p:spPr>
        <p:txBody>
          <a:bodyPr wrap="none" rtlCol="0">
            <a:spAutoFit/>
          </a:bodyPr>
          <a:lstStyle/>
          <a:p>
            <a:r>
              <a:rPr lang="en-US" dirty="0">
                <a:latin typeface="Cooper Hewitt" pitchFamily="2" charset="0"/>
                <a:ea typeface="Cooper Hewitt" pitchFamily="2" charset="0"/>
              </a:rPr>
              <a:t>Fig </a:t>
            </a:r>
            <a:r>
              <a:rPr lang="en-US" dirty="0" err="1">
                <a:latin typeface="Cooper Hewitt" pitchFamily="2" charset="0"/>
                <a:ea typeface="Cooper Hewitt" pitchFamily="2" charset="0"/>
              </a:rPr>
              <a:t>capa</a:t>
            </a:r>
            <a:r>
              <a:rPr lang="en-US" dirty="0">
                <a:latin typeface="Cooper Hewitt" pitchFamily="2" charset="0"/>
                <a:ea typeface="Cooper Hewitt" pitchFamily="2" charset="0"/>
              </a:rPr>
              <a:t> </a:t>
            </a:r>
            <a:r>
              <a:rPr lang="en-US" dirty="0" err="1">
                <a:latin typeface="Cooper Hewitt" pitchFamily="2" charset="0"/>
                <a:ea typeface="Cooper Hewitt" pitchFamily="2" charset="0"/>
              </a:rPr>
              <a:t>límite</a:t>
            </a:r>
            <a:r>
              <a:rPr lang="en-US" dirty="0">
                <a:latin typeface="Cooper Hewitt" pitchFamily="2" charset="0"/>
                <a:ea typeface="Cooper Hewitt" pitchFamily="2" charset="0"/>
              </a:rPr>
              <a:t> Stull</a:t>
            </a:r>
          </a:p>
          <a:p>
            <a:r>
              <a:rPr lang="en-US" dirty="0" err="1">
                <a:latin typeface="Cooper Hewitt" pitchFamily="2" charset="0"/>
                <a:ea typeface="Cooper Hewitt" pitchFamily="2" charset="0"/>
              </a:rPr>
              <a:t>Evolución</a:t>
            </a:r>
            <a:r>
              <a:rPr lang="en-US" dirty="0">
                <a:latin typeface="Cooper Hewitt" pitchFamily="2" charset="0"/>
                <a:ea typeface="Cooper Hewitt" pitchFamily="2" charset="0"/>
              </a:rPr>
              <a:t> del </a:t>
            </a:r>
            <a:r>
              <a:rPr lang="en-US" dirty="0" err="1">
                <a:latin typeface="Cooper Hewitt" pitchFamily="2" charset="0"/>
                <a:ea typeface="Cooper Hewitt" pitchFamily="2" charset="0"/>
              </a:rPr>
              <a:t>viento</a:t>
            </a:r>
            <a:r>
              <a:rPr lang="en-US" dirty="0">
                <a:latin typeface="Cooper Hewitt" pitchFamily="2" charset="0"/>
                <a:ea typeface="Cooper Hewitt" pitchFamily="2" charset="0"/>
              </a:rPr>
              <a:t> Van de </a:t>
            </a:r>
            <a:r>
              <a:rPr lang="en-US" dirty="0" err="1">
                <a:latin typeface="Cooper Hewitt" pitchFamily="2" charset="0"/>
                <a:ea typeface="Cooper Hewitt" pitchFamily="2" charset="0"/>
              </a:rPr>
              <a:t>Wiel</a:t>
            </a:r>
            <a:r>
              <a:rPr lang="en-US" dirty="0">
                <a:latin typeface="Cooper Hewitt" pitchFamily="2" charset="0"/>
                <a:ea typeface="Cooper Hewitt" pitchFamily="2" charset="0"/>
              </a:rPr>
              <a:t> </a:t>
            </a:r>
          </a:p>
          <a:p>
            <a:endParaRPr lang="en-US" dirty="0"/>
          </a:p>
        </p:txBody>
      </p:sp>
      <p:grpSp>
        <p:nvGrpSpPr>
          <p:cNvPr id="29" name="Group 28"/>
          <p:cNvGrpSpPr/>
          <p:nvPr/>
        </p:nvGrpSpPr>
        <p:grpSpPr>
          <a:xfrm>
            <a:off x="467544" y="1917312"/>
            <a:ext cx="8340831" cy="4464016"/>
            <a:chOff x="467544" y="1917312"/>
            <a:chExt cx="8340831" cy="4464016"/>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917312"/>
              <a:ext cx="8340831"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a:xfrm>
              <a:off x="899593" y="6073551"/>
              <a:ext cx="7597380" cy="307777"/>
            </a:xfrm>
            <a:prstGeom prst="rect">
              <a:avLst/>
            </a:prstGeom>
            <a:noFill/>
          </p:spPr>
          <p:txBody>
            <a:bodyPr wrap="square" rtlCol="0">
              <a:spAutoFit/>
            </a:bodyPr>
            <a:lstStyle/>
            <a:p>
              <a:pPr algn="ctr"/>
              <a:r>
                <a:rPr lang="es-ES" sz="1400" dirty="0" smtClean="0">
                  <a:latin typeface="PT Sans" pitchFamily="34" charset="0"/>
                  <a:ea typeface="PT Sans" pitchFamily="34" charset="0"/>
                </a:rPr>
                <a:t>Evolución de la capa límite en regiones con alta presión. Adaptado de </a:t>
              </a:r>
              <a:r>
                <a:rPr lang="es-ES" sz="1400" dirty="0" err="1" smtClean="0">
                  <a:latin typeface="PT Sans" pitchFamily="34" charset="0"/>
                  <a:ea typeface="PT Sans" pitchFamily="34" charset="0"/>
                </a:rPr>
                <a:t>Stull</a:t>
              </a:r>
              <a:r>
                <a:rPr lang="es-ES" sz="1400" dirty="0" smtClean="0">
                  <a:latin typeface="PT Sans" pitchFamily="34" charset="0"/>
                  <a:ea typeface="PT Sans" pitchFamily="34" charset="0"/>
                </a:rPr>
                <a:t> (1988)-</a:t>
              </a:r>
              <a:endParaRPr lang="en-US" sz="1400" dirty="0">
                <a:latin typeface="PT Sans" pitchFamily="34" charset="0"/>
                <a:ea typeface="PT Sans" pitchFamily="34" charset="0"/>
              </a:endParaRPr>
            </a:p>
          </p:txBody>
        </p:sp>
      </p:grpSp>
      <p:grpSp>
        <p:nvGrpSpPr>
          <p:cNvPr id="1039" name="Group 1038"/>
          <p:cNvGrpSpPr/>
          <p:nvPr/>
        </p:nvGrpSpPr>
        <p:grpSpPr>
          <a:xfrm>
            <a:off x="2123728" y="2133256"/>
            <a:ext cx="5040560" cy="4337465"/>
            <a:chOff x="2123728" y="2133256"/>
            <a:chExt cx="5040560" cy="4337465"/>
          </a:xfrm>
        </p:grpSpPr>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1765" y="2133256"/>
              <a:ext cx="4798507"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TextBox 46"/>
            <p:cNvSpPr txBox="1"/>
            <p:nvPr/>
          </p:nvSpPr>
          <p:spPr>
            <a:xfrm>
              <a:off x="2123728" y="5947501"/>
              <a:ext cx="5040560" cy="523220"/>
            </a:xfrm>
            <a:prstGeom prst="rect">
              <a:avLst/>
            </a:prstGeom>
            <a:noFill/>
          </p:spPr>
          <p:txBody>
            <a:bodyPr wrap="square" rtlCol="0">
              <a:spAutoFit/>
            </a:bodyPr>
            <a:lstStyle/>
            <a:p>
              <a:pPr algn="ctr"/>
              <a:r>
                <a:rPr lang="es-ES" sz="1400" dirty="0" smtClean="0">
                  <a:latin typeface="PT Sans" pitchFamily="34" charset="0"/>
                  <a:ea typeface="PT Sans" pitchFamily="34" charset="0"/>
                </a:rPr>
                <a:t>Perfiles verticales del viento (m/s) para distintas horas comenzando por el </a:t>
              </a:r>
              <a:r>
                <a:rPr lang="es-ES" sz="1400" dirty="0" err="1" smtClean="0">
                  <a:latin typeface="PT Sans" pitchFamily="34" charset="0"/>
                  <a:ea typeface="PT Sans" pitchFamily="34" charset="0"/>
                </a:rPr>
                <a:t>atarceder</a:t>
              </a:r>
              <a:r>
                <a:rPr lang="es-ES" sz="1400" dirty="0" smtClean="0">
                  <a:latin typeface="PT Sans" pitchFamily="34" charset="0"/>
                  <a:ea typeface="PT Sans" pitchFamily="34" charset="0"/>
                </a:rPr>
                <a:t> (0 </a:t>
              </a:r>
              <a:r>
                <a:rPr lang="es-ES" sz="1400" dirty="0" err="1" smtClean="0">
                  <a:latin typeface="PT Sans" pitchFamily="34" charset="0"/>
                  <a:ea typeface="PT Sans" pitchFamily="34" charset="0"/>
                </a:rPr>
                <a:t>hs</a:t>
              </a:r>
              <a:r>
                <a:rPr lang="es-ES" sz="1400" dirty="0" smtClean="0">
                  <a:latin typeface="PT Sans" pitchFamily="34" charset="0"/>
                  <a:ea typeface="PT Sans" pitchFamily="34" charset="0"/>
                </a:rPr>
                <a:t>.) Van de </a:t>
              </a:r>
              <a:r>
                <a:rPr lang="es-ES" sz="1400" dirty="0" err="1" smtClean="0">
                  <a:latin typeface="PT Sans" pitchFamily="34" charset="0"/>
                  <a:ea typeface="PT Sans" pitchFamily="34" charset="0"/>
                </a:rPr>
                <a:t>Wiel</a:t>
              </a:r>
              <a:r>
                <a:rPr lang="es-ES" sz="1400" dirty="0" smtClean="0">
                  <a:latin typeface="PT Sans" pitchFamily="34" charset="0"/>
                  <a:ea typeface="PT Sans" pitchFamily="34" charset="0"/>
                </a:rPr>
                <a:t> el al.(2010).</a:t>
              </a:r>
              <a:endParaRPr lang="en-US" sz="1400" dirty="0">
                <a:latin typeface="PT Sans" pitchFamily="34" charset="0"/>
                <a:ea typeface="PT Sans" pitchFamily="34" charset="0"/>
              </a:endParaRPr>
            </a:p>
          </p:txBody>
        </p:sp>
      </p:grpSp>
      <p:grpSp>
        <p:nvGrpSpPr>
          <p:cNvPr id="1034" name="Group 1033"/>
          <p:cNvGrpSpPr/>
          <p:nvPr/>
        </p:nvGrpSpPr>
        <p:grpSpPr>
          <a:xfrm>
            <a:off x="3074275" y="2266498"/>
            <a:ext cx="3314329" cy="2765145"/>
            <a:chOff x="9816998" y="1126541"/>
            <a:chExt cx="3314329" cy="2765145"/>
          </a:xfrm>
        </p:grpSpPr>
        <p:sp>
          <p:nvSpPr>
            <p:cNvPr id="1029" name="Freeform 1028"/>
            <p:cNvSpPr/>
            <p:nvPr/>
          </p:nvSpPr>
          <p:spPr>
            <a:xfrm>
              <a:off x="9816998" y="1126541"/>
              <a:ext cx="3314329" cy="2765145"/>
            </a:xfrm>
            <a:custGeom>
              <a:avLst/>
              <a:gdLst>
                <a:gd name="connsiteX0" fmla="*/ 0 w 3314329"/>
                <a:gd name="connsiteY0" fmla="*/ 2765145 h 2765145"/>
                <a:gd name="connsiteX1" fmla="*/ 1777594 w 3314329"/>
                <a:gd name="connsiteY1" fmla="*/ 2706624 h 2765145"/>
                <a:gd name="connsiteX2" fmla="*/ 2867559 w 3314329"/>
                <a:gd name="connsiteY2" fmla="*/ 2633472 h 2765145"/>
                <a:gd name="connsiteX3" fmla="*/ 3284525 w 3314329"/>
                <a:gd name="connsiteY3" fmla="*/ 2523744 h 2765145"/>
                <a:gd name="connsiteX4" fmla="*/ 3247949 w 3314329"/>
                <a:gd name="connsiteY4" fmla="*/ 2465222 h 2765145"/>
                <a:gd name="connsiteX5" fmla="*/ 2984602 w 3314329"/>
                <a:gd name="connsiteY5" fmla="*/ 2340864 h 2765145"/>
                <a:gd name="connsiteX6" fmla="*/ 2370125 w 3314329"/>
                <a:gd name="connsiteY6" fmla="*/ 2055571 h 2765145"/>
                <a:gd name="connsiteX7" fmla="*/ 2048256 w 3314329"/>
                <a:gd name="connsiteY7" fmla="*/ 1726387 h 2765145"/>
                <a:gd name="connsiteX8" fmla="*/ 1814170 w 3314329"/>
                <a:gd name="connsiteY8" fmla="*/ 1258214 h 2765145"/>
                <a:gd name="connsiteX9" fmla="*/ 1777594 w 3314329"/>
                <a:gd name="connsiteY9" fmla="*/ 768096 h 2765145"/>
                <a:gd name="connsiteX10" fmla="*/ 1828800 w 3314329"/>
                <a:gd name="connsiteY10" fmla="*/ 387705 h 2765145"/>
                <a:gd name="connsiteX11" fmla="*/ 1850746 w 3314329"/>
                <a:gd name="connsiteY11" fmla="*/ 0 h 2765145"/>
                <a:gd name="connsiteX12" fmla="*/ 1850746 w 3314329"/>
                <a:gd name="connsiteY12" fmla="*/ 0 h 2765145"/>
                <a:gd name="connsiteX13" fmla="*/ 1850746 w 3314329"/>
                <a:gd name="connsiteY13" fmla="*/ 0 h 2765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14329" h="2765145">
                  <a:moveTo>
                    <a:pt x="0" y="2765145"/>
                  </a:moveTo>
                  <a:lnTo>
                    <a:pt x="1777594" y="2706624"/>
                  </a:lnTo>
                  <a:cubicBezTo>
                    <a:pt x="2255520" y="2684679"/>
                    <a:pt x="2616404" y="2663952"/>
                    <a:pt x="2867559" y="2633472"/>
                  </a:cubicBezTo>
                  <a:cubicBezTo>
                    <a:pt x="3118714" y="2602992"/>
                    <a:pt x="3221127" y="2551786"/>
                    <a:pt x="3284525" y="2523744"/>
                  </a:cubicBezTo>
                  <a:cubicBezTo>
                    <a:pt x="3347923" y="2495702"/>
                    <a:pt x="3297936" y="2495702"/>
                    <a:pt x="3247949" y="2465222"/>
                  </a:cubicBezTo>
                  <a:cubicBezTo>
                    <a:pt x="3197962" y="2434742"/>
                    <a:pt x="2984602" y="2340864"/>
                    <a:pt x="2984602" y="2340864"/>
                  </a:cubicBezTo>
                  <a:cubicBezTo>
                    <a:pt x="2838298" y="2272589"/>
                    <a:pt x="2526182" y="2157984"/>
                    <a:pt x="2370125" y="2055571"/>
                  </a:cubicBezTo>
                  <a:cubicBezTo>
                    <a:pt x="2214068" y="1953158"/>
                    <a:pt x="2140915" y="1859280"/>
                    <a:pt x="2048256" y="1726387"/>
                  </a:cubicBezTo>
                  <a:cubicBezTo>
                    <a:pt x="1955597" y="1593494"/>
                    <a:pt x="1859280" y="1417929"/>
                    <a:pt x="1814170" y="1258214"/>
                  </a:cubicBezTo>
                  <a:cubicBezTo>
                    <a:pt x="1769060" y="1098499"/>
                    <a:pt x="1775156" y="913181"/>
                    <a:pt x="1777594" y="768096"/>
                  </a:cubicBezTo>
                  <a:cubicBezTo>
                    <a:pt x="1780032" y="623011"/>
                    <a:pt x="1816608" y="515721"/>
                    <a:pt x="1828800" y="387705"/>
                  </a:cubicBezTo>
                  <a:cubicBezTo>
                    <a:pt x="1840992" y="259689"/>
                    <a:pt x="1850746" y="0"/>
                    <a:pt x="1850746" y="0"/>
                  </a:cubicBezTo>
                  <a:lnTo>
                    <a:pt x="1850746" y="0"/>
                  </a:lnTo>
                  <a:lnTo>
                    <a:pt x="1850746" y="0"/>
                  </a:lnTo>
                </a:path>
              </a:pathLst>
            </a:custGeom>
            <a:ln w="28575">
              <a:solidFill>
                <a:srgbClr val="87DEA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31" name="Straight Connector 1030"/>
            <p:cNvCxnSpPr/>
            <p:nvPr/>
          </p:nvCxnSpPr>
          <p:spPr>
            <a:xfrm>
              <a:off x="12312888" y="1953407"/>
              <a:ext cx="252000" cy="0"/>
            </a:xfrm>
            <a:prstGeom prst="line">
              <a:avLst/>
            </a:prstGeom>
            <a:ln w="28575">
              <a:solidFill>
                <a:srgbClr val="87DEAA"/>
              </a:solidFill>
            </a:ln>
          </p:spPr>
          <p:style>
            <a:lnRef idx="1">
              <a:schemeClr val="accent1"/>
            </a:lnRef>
            <a:fillRef idx="0">
              <a:schemeClr val="accent1"/>
            </a:fillRef>
            <a:effectRef idx="0">
              <a:schemeClr val="accent1"/>
            </a:effectRef>
            <a:fontRef idx="minor">
              <a:schemeClr val="tx1"/>
            </a:fontRef>
          </p:style>
        </p:cxnSp>
      </p:grpSp>
      <p:grpSp>
        <p:nvGrpSpPr>
          <p:cNvPr id="1038" name="Group 1037"/>
          <p:cNvGrpSpPr/>
          <p:nvPr/>
        </p:nvGrpSpPr>
        <p:grpSpPr>
          <a:xfrm>
            <a:off x="3037699" y="2259183"/>
            <a:ext cx="2784466" cy="2765145"/>
            <a:chOff x="9780422" y="1119226"/>
            <a:chExt cx="2784466" cy="2765145"/>
          </a:xfrm>
        </p:grpSpPr>
        <p:sp>
          <p:nvSpPr>
            <p:cNvPr id="1024" name="Freeform 1023"/>
            <p:cNvSpPr/>
            <p:nvPr/>
          </p:nvSpPr>
          <p:spPr>
            <a:xfrm>
              <a:off x="9780422" y="1119226"/>
              <a:ext cx="2047807" cy="2765145"/>
            </a:xfrm>
            <a:custGeom>
              <a:avLst/>
              <a:gdLst>
                <a:gd name="connsiteX0" fmla="*/ 0 w 2047807"/>
                <a:gd name="connsiteY0" fmla="*/ 2765145 h 2765145"/>
                <a:gd name="connsiteX1" fmla="*/ 1053389 w 2047807"/>
                <a:gd name="connsiteY1" fmla="*/ 2465222 h 2765145"/>
                <a:gd name="connsiteX2" fmla="*/ 1777594 w 2047807"/>
                <a:gd name="connsiteY2" fmla="*/ 1989734 h 2765145"/>
                <a:gd name="connsiteX3" fmla="*/ 2033626 w 2047807"/>
                <a:gd name="connsiteY3" fmla="*/ 1506931 h 2765145"/>
                <a:gd name="connsiteX4" fmla="*/ 2004365 w 2047807"/>
                <a:gd name="connsiteY4" fmla="*/ 841248 h 2765145"/>
                <a:gd name="connsiteX5" fmla="*/ 1916583 w 2047807"/>
                <a:gd name="connsiteY5" fmla="*/ 0 h 2765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07" h="2765145">
                  <a:moveTo>
                    <a:pt x="0" y="2765145"/>
                  </a:moveTo>
                  <a:cubicBezTo>
                    <a:pt x="378561" y="2679801"/>
                    <a:pt x="757123" y="2594457"/>
                    <a:pt x="1053389" y="2465222"/>
                  </a:cubicBezTo>
                  <a:cubicBezTo>
                    <a:pt x="1349655" y="2335987"/>
                    <a:pt x="1614221" y="2149449"/>
                    <a:pt x="1777594" y="1989734"/>
                  </a:cubicBezTo>
                  <a:cubicBezTo>
                    <a:pt x="1940967" y="1830019"/>
                    <a:pt x="1995831" y="1698345"/>
                    <a:pt x="2033626" y="1506931"/>
                  </a:cubicBezTo>
                  <a:cubicBezTo>
                    <a:pt x="2071421" y="1315517"/>
                    <a:pt x="2023872" y="1092403"/>
                    <a:pt x="2004365" y="841248"/>
                  </a:cubicBezTo>
                  <a:cubicBezTo>
                    <a:pt x="1984858" y="590093"/>
                    <a:pt x="1950720" y="295046"/>
                    <a:pt x="1916583" y="0"/>
                  </a:cubicBezTo>
                </a:path>
              </a:pathLst>
            </a:custGeom>
            <a:ln w="28575">
              <a:solidFill>
                <a:srgbClr val="21908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36" name="Straight Connector 1035"/>
            <p:cNvCxnSpPr/>
            <p:nvPr/>
          </p:nvCxnSpPr>
          <p:spPr>
            <a:xfrm>
              <a:off x="12312888" y="1289563"/>
              <a:ext cx="252000" cy="0"/>
            </a:xfrm>
            <a:prstGeom prst="line">
              <a:avLst/>
            </a:prstGeom>
            <a:ln w="28575">
              <a:solidFill>
                <a:srgbClr val="21908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863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9"/>
                                        </p:tgtEl>
                                      </p:cBhvr>
                                    </p:animEffect>
                                    <p:set>
                                      <p:cBhvr>
                                        <p:cTn id="7" dur="1" fill="hold">
                                          <p:stCondLst>
                                            <p:cond delay="499"/>
                                          </p:stCondLst>
                                        </p:cTn>
                                        <p:tgtEl>
                                          <p:spTgt spid="29"/>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9"/>
                                        </p:tgtEl>
                                        <p:attrNameLst>
                                          <p:attrName>style.visibility</p:attrName>
                                        </p:attrNameLst>
                                      </p:cBhvr>
                                      <p:to>
                                        <p:strVal val="visible"/>
                                      </p:to>
                                    </p:set>
                                    <p:animEffect transition="in" filter="fade">
                                      <p:cBhvr>
                                        <p:cTn id="11" dur="500"/>
                                        <p:tgtEl>
                                          <p:spTgt spid="103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38"/>
                                        </p:tgtEl>
                                        <p:attrNameLst>
                                          <p:attrName>style.visibility</p:attrName>
                                        </p:attrNameLst>
                                      </p:cBhvr>
                                      <p:to>
                                        <p:strVal val="visible"/>
                                      </p:to>
                                    </p:set>
                                    <p:animEffect transition="in" filter="fade">
                                      <p:cBhvr>
                                        <p:cTn id="16" dur="500"/>
                                        <p:tgtEl>
                                          <p:spTgt spid="10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34"/>
                                        </p:tgtEl>
                                        <p:attrNameLst>
                                          <p:attrName>style.visibility</p:attrName>
                                        </p:attrNameLst>
                                      </p:cBhvr>
                                      <p:to>
                                        <p:strVal val="visible"/>
                                      </p:to>
                                    </p:set>
                                    <p:animEffect transition="in" filter="fade">
                                      <p:cBhvr>
                                        <p:cTn id="21"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5536" y="560874"/>
            <a:ext cx="6912768" cy="707886"/>
          </a:xfrm>
          <a:prstGeom prst="rect">
            <a:avLst/>
          </a:prstGeom>
          <a:noFill/>
        </p:spPr>
        <p:txBody>
          <a:bodyPr wrap="square" rtlCol="0">
            <a:spAutoFit/>
          </a:bodyPr>
          <a:lstStyle/>
          <a:p>
            <a:r>
              <a:rPr lang="en-US" sz="4000" b="1" dirty="0" smtClean="0">
                <a:solidFill>
                  <a:srgbClr val="21908C"/>
                </a:solidFill>
                <a:latin typeface="Cooper Hewitt" pitchFamily="2" charset="0"/>
                <a:ea typeface="Cooper Hewitt" pitchFamily="2" charset="0"/>
              </a:rPr>
              <a:t>DATOS DE RADAR DOPPLER</a:t>
            </a:r>
            <a:endParaRPr lang="en-US" sz="4000" b="1" dirty="0">
              <a:solidFill>
                <a:srgbClr val="21908C"/>
              </a:solidFill>
              <a:latin typeface="Cooper Hewitt" pitchFamily="2" charset="0"/>
              <a:ea typeface="Cooper Hewitt" pitchFamily="2" charset="0"/>
            </a:endParaRPr>
          </a:p>
        </p:txBody>
      </p:sp>
      <p:cxnSp>
        <p:nvCxnSpPr>
          <p:cNvPr id="6" name="Straight Connector 5"/>
          <p:cNvCxnSpPr/>
          <p:nvPr/>
        </p:nvCxnSpPr>
        <p:spPr>
          <a:xfrm>
            <a:off x="3347864"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11560" y="1700808"/>
            <a:ext cx="7848872" cy="2169825"/>
          </a:xfrm>
          <a:prstGeom prst="rect">
            <a:avLst/>
          </a:prstGeom>
          <a:noFill/>
        </p:spPr>
        <p:txBody>
          <a:bodyPr wrap="square" rtlCol="0">
            <a:spAutoFit/>
          </a:bodyPr>
          <a:lstStyle/>
          <a:p>
            <a:pPr algn="just">
              <a:lnSpc>
                <a:spcPct val="150000"/>
              </a:lnSpc>
            </a:pPr>
            <a:r>
              <a:rPr lang="en-US" dirty="0" smtClean="0">
                <a:latin typeface="Cooper Hewitt" pitchFamily="2" charset="0"/>
                <a:ea typeface="Cooper Hewitt" pitchFamily="2" charset="0"/>
              </a:rPr>
              <a:t>Se </a:t>
            </a:r>
            <a:r>
              <a:rPr lang="en-US" dirty="0" err="1" smtClean="0">
                <a:latin typeface="Cooper Hewitt" pitchFamily="2" charset="0"/>
                <a:ea typeface="Cooper Hewitt" pitchFamily="2" charset="0"/>
              </a:rPr>
              <a:t>utilizaron</a:t>
            </a:r>
            <a:r>
              <a:rPr lang="en-US" dirty="0" smtClean="0">
                <a:latin typeface="Cooper Hewitt" pitchFamily="2" charset="0"/>
                <a:ea typeface="Cooper Hewitt" pitchFamily="2" charset="0"/>
              </a:rPr>
              <a:t> los </a:t>
            </a:r>
            <a:r>
              <a:rPr lang="en-US" dirty="0" err="1" smtClean="0">
                <a:latin typeface="Cooper Hewitt" pitchFamily="2" charset="0"/>
                <a:ea typeface="Cooper Hewitt" pitchFamily="2" charset="0"/>
              </a:rPr>
              <a:t>datos</a:t>
            </a:r>
            <a:r>
              <a:rPr lang="en-US" dirty="0" smtClean="0">
                <a:latin typeface="Cooper Hewitt" pitchFamily="2" charset="0"/>
                <a:ea typeface="Cooper Hewitt" pitchFamily="2" charset="0"/>
              </a:rPr>
              <a:t> del radar Doppler INTA Paraná </a:t>
            </a:r>
            <a:r>
              <a:rPr lang="en-US" dirty="0" err="1" smtClean="0">
                <a:latin typeface="Cooper Hewitt" pitchFamily="2" charset="0"/>
                <a:ea typeface="Cooper Hewitt" pitchFamily="2" charset="0"/>
              </a:rPr>
              <a:t>que</a:t>
            </a:r>
            <a:r>
              <a:rPr lang="en-US" dirty="0" smtClean="0">
                <a:latin typeface="Cooper Hewitt" pitchFamily="2" charset="0"/>
                <a:ea typeface="Cooper Hewitt" pitchFamily="2" charset="0"/>
              </a:rPr>
              <a:t> opera en la </a:t>
            </a:r>
            <a:r>
              <a:rPr lang="en-US" dirty="0" err="1" smtClean="0">
                <a:latin typeface="Cooper Hewitt" pitchFamily="2" charset="0"/>
                <a:ea typeface="Cooper Hewitt" pitchFamily="2" charset="0"/>
              </a:rPr>
              <a:t>banda</a:t>
            </a:r>
            <a:r>
              <a:rPr lang="en-US" dirty="0" smtClean="0">
                <a:latin typeface="Cooper Hewitt" pitchFamily="2" charset="0"/>
                <a:ea typeface="Cooper Hewitt" pitchFamily="2" charset="0"/>
              </a:rPr>
              <a:t> C. El </a:t>
            </a:r>
            <a:r>
              <a:rPr lang="en-US" dirty="0" err="1" smtClean="0">
                <a:latin typeface="Cooper Hewitt" pitchFamily="2" charset="0"/>
                <a:ea typeface="Cooper Hewitt" pitchFamily="2" charset="0"/>
              </a:rPr>
              <a:t>escaneo</a:t>
            </a:r>
            <a:r>
              <a:rPr lang="en-US" dirty="0" smtClean="0">
                <a:latin typeface="Cooper Hewitt" pitchFamily="2" charset="0"/>
                <a:ea typeface="Cooper Hewitt" pitchFamily="2" charset="0"/>
              </a:rPr>
              <a:t> se </a:t>
            </a:r>
            <a:r>
              <a:rPr lang="en-US" dirty="0" err="1" smtClean="0">
                <a:latin typeface="Cooper Hewitt" pitchFamily="2" charset="0"/>
                <a:ea typeface="Cooper Hewitt" pitchFamily="2" charset="0"/>
              </a:rPr>
              <a:t>realiza</a:t>
            </a:r>
            <a:r>
              <a:rPr lang="en-US" dirty="0" smtClean="0">
                <a:latin typeface="Cooper Hewitt" pitchFamily="2" charset="0"/>
                <a:ea typeface="Cooper Hewitt" pitchFamily="2" charset="0"/>
              </a:rPr>
              <a:t> en </a:t>
            </a:r>
            <a:r>
              <a:rPr lang="en-US" dirty="0" err="1" smtClean="0">
                <a:latin typeface="Cooper Hewitt" pitchFamily="2" charset="0"/>
                <a:ea typeface="Cooper Hewitt" pitchFamily="2" charset="0"/>
              </a:rPr>
              <a:t>sentido</a:t>
            </a:r>
            <a:r>
              <a:rPr lang="en-US" dirty="0" smtClean="0">
                <a:latin typeface="Cooper Hewitt" pitchFamily="2" charset="0"/>
                <a:ea typeface="Cooper Hewitt" pitchFamily="2" charset="0"/>
              </a:rPr>
              <a:t> </a:t>
            </a:r>
            <a:r>
              <a:rPr lang="en-US" dirty="0" err="1" smtClean="0">
                <a:latin typeface="Cooper Hewitt" pitchFamily="2" charset="0"/>
                <a:ea typeface="Cooper Hewitt" pitchFamily="2" charset="0"/>
              </a:rPr>
              <a:t>azimutal</a:t>
            </a:r>
            <a:r>
              <a:rPr lang="en-US" dirty="0" smtClean="0">
                <a:latin typeface="Cooper Hewitt" pitchFamily="2" charset="0"/>
                <a:ea typeface="Cooper Hewitt" pitchFamily="2" charset="0"/>
              </a:rPr>
              <a:t> con </a:t>
            </a:r>
            <a:r>
              <a:rPr lang="en-US" dirty="0" err="1" smtClean="0">
                <a:latin typeface="Cooper Hewitt" pitchFamily="2" charset="0"/>
                <a:ea typeface="Cooper Hewitt" pitchFamily="2" charset="0"/>
              </a:rPr>
              <a:t>giros</a:t>
            </a:r>
            <a:r>
              <a:rPr lang="en-US" dirty="0" smtClean="0">
                <a:latin typeface="Cooper Hewitt" pitchFamily="2" charset="0"/>
                <a:ea typeface="Cooper Hewitt" pitchFamily="2" charset="0"/>
              </a:rPr>
              <a:t> de 360° </a:t>
            </a:r>
            <a:r>
              <a:rPr lang="en-US" dirty="0" err="1" smtClean="0">
                <a:latin typeface="Cooper Hewitt" pitchFamily="2" charset="0"/>
                <a:ea typeface="Cooper Hewitt" pitchFamily="2" charset="0"/>
              </a:rPr>
              <a:t>que</a:t>
            </a:r>
            <a:r>
              <a:rPr lang="en-US" dirty="0" smtClean="0">
                <a:latin typeface="Cooper Hewitt" pitchFamily="2" charset="0"/>
                <a:ea typeface="Cooper Hewitt" pitchFamily="2" charset="0"/>
              </a:rPr>
              <a:t> se </a:t>
            </a:r>
            <a:r>
              <a:rPr lang="en-US" dirty="0" err="1" smtClean="0">
                <a:latin typeface="Cooper Hewitt" pitchFamily="2" charset="0"/>
                <a:ea typeface="Cooper Hewitt" pitchFamily="2" charset="0"/>
              </a:rPr>
              <a:t>repiten</a:t>
            </a:r>
            <a:r>
              <a:rPr lang="en-US" dirty="0" smtClean="0">
                <a:latin typeface="Cooper Hewitt" pitchFamily="2" charset="0"/>
                <a:ea typeface="Cooper Hewitt" pitchFamily="2" charset="0"/>
              </a:rPr>
              <a:t> </a:t>
            </a:r>
            <a:r>
              <a:rPr lang="en-US" dirty="0" err="1" smtClean="0">
                <a:latin typeface="Cooper Hewitt" pitchFamily="2" charset="0"/>
                <a:ea typeface="Cooper Hewitt" pitchFamily="2" charset="0"/>
              </a:rPr>
              <a:t>para</a:t>
            </a:r>
            <a:r>
              <a:rPr lang="en-US" dirty="0" smtClean="0">
                <a:latin typeface="Cooper Hewitt" pitchFamily="2" charset="0"/>
                <a:ea typeface="Cooper Hewitt" pitchFamily="2" charset="0"/>
              </a:rPr>
              <a:t> 12 </a:t>
            </a:r>
            <a:r>
              <a:rPr lang="en-US" dirty="0" err="1" smtClean="0">
                <a:latin typeface="Cooper Hewitt" pitchFamily="2" charset="0"/>
                <a:ea typeface="Cooper Hewitt" pitchFamily="2" charset="0"/>
              </a:rPr>
              <a:t>elevaciones</a:t>
            </a:r>
            <a:r>
              <a:rPr lang="en-US" dirty="0" smtClean="0">
                <a:latin typeface="Cooper Hewitt" pitchFamily="2" charset="0"/>
                <a:ea typeface="Cooper Hewitt" pitchFamily="2" charset="0"/>
              </a:rPr>
              <a:t> </a:t>
            </a:r>
            <a:r>
              <a:rPr lang="en-US" dirty="0" err="1" smtClean="0">
                <a:latin typeface="Cooper Hewitt" pitchFamily="2" charset="0"/>
                <a:ea typeface="Cooper Hewitt" pitchFamily="2" charset="0"/>
              </a:rPr>
              <a:t>verticales</a:t>
            </a:r>
            <a:r>
              <a:rPr lang="en-US" dirty="0" smtClean="0">
                <a:latin typeface="Cooper Hewitt" pitchFamily="2" charset="0"/>
                <a:ea typeface="Cooper Hewitt" pitchFamily="2" charset="0"/>
              </a:rPr>
              <a:t>  </a:t>
            </a:r>
            <a:r>
              <a:rPr lang="es-ES" dirty="0" smtClean="0">
                <a:latin typeface="Cooper Hewitt" pitchFamily="2" charset="0"/>
                <a:ea typeface="Cooper Hewitt" pitchFamily="2" charset="0"/>
              </a:rPr>
              <a:t>entre </a:t>
            </a:r>
            <a:r>
              <a:rPr lang="es-ES" dirty="0">
                <a:latin typeface="Cooper Hewitt" pitchFamily="2" charset="0"/>
                <a:ea typeface="Cooper Hewitt" pitchFamily="2" charset="0"/>
              </a:rPr>
              <a:t>0.5° y 15.1</a:t>
            </a:r>
            <a:r>
              <a:rPr lang="es-ES" dirty="0" smtClean="0">
                <a:latin typeface="Cooper Hewitt" pitchFamily="2" charset="0"/>
                <a:ea typeface="Cooper Hewitt" pitchFamily="2" charset="0"/>
              </a:rPr>
              <a:t>° con un rango de 240 km.</a:t>
            </a:r>
          </a:p>
          <a:p>
            <a:pPr algn="just">
              <a:lnSpc>
                <a:spcPct val="150000"/>
              </a:lnSpc>
            </a:pPr>
            <a:r>
              <a:rPr lang="es-ES" dirty="0" smtClean="0">
                <a:latin typeface="Cooper Hewitt" pitchFamily="2" charset="0"/>
                <a:ea typeface="Cooper Hewitt" pitchFamily="2" charset="0"/>
              </a:rPr>
              <a:t>La resolución temporal es de 10 minutos </a:t>
            </a:r>
          </a:p>
          <a:p>
            <a:pPr algn="just">
              <a:lnSpc>
                <a:spcPct val="150000"/>
              </a:lnSpc>
            </a:pPr>
            <a:r>
              <a:rPr lang="es-ES" dirty="0" smtClean="0">
                <a:latin typeface="Cooper Hewitt" pitchFamily="2" charset="0"/>
                <a:ea typeface="Cooper Hewitt" pitchFamily="2" charset="0"/>
              </a:rPr>
              <a:t>aproximadamente.</a:t>
            </a:r>
          </a:p>
        </p:txBody>
      </p:sp>
      <p:sp>
        <p:nvSpPr>
          <p:cNvPr id="10" name="TextBox 9"/>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Características</a:t>
            </a:r>
            <a:r>
              <a:rPr lang="en-US" sz="1200" dirty="0" smtClean="0">
                <a:latin typeface="Cooper Hewitt" pitchFamily="2" charset="0"/>
                <a:ea typeface="Cooper Hewitt" pitchFamily="2" charset="0"/>
              </a:rPr>
              <a:t> de los </a:t>
            </a:r>
            <a:r>
              <a:rPr lang="en-US" sz="1200" dirty="0" err="1" smtClean="0">
                <a:latin typeface="Cooper Hewitt" pitchFamily="2" charset="0"/>
                <a:ea typeface="Cooper Hewitt" pitchFamily="2" charset="0"/>
              </a:rPr>
              <a:t>datos</a:t>
            </a:r>
            <a:r>
              <a:rPr lang="en-US" sz="1200" dirty="0" smtClean="0">
                <a:latin typeface="Cooper Hewitt" pitchFamily="2" charset="0"/>
                <a:ea typeface="Cooper Hewitt" pitchFamily="2" charset="0"/>
              </a:rPr>
              <a:t> de radar</a:t>
            </a:r>
            <a:endParaRPr lang="en-US" sz="1200" dirty="0">
              <a:latin typeface="Cooper Hewitt" pitchFamily="2" charset="0"/>
              <a:ea typeface="Cooper Hewitt" pitchFamily="2" charset="0"/>
            </a:endParaRPr>
          </a:p>
        </p:txBody>
      </p:sp>
      <p:sp>
        <p:nvSpPr>
          <p:cNvPr id="2" name="TextBox 1"/>
          <p:cNvSpPr txBox="1"/>
          <p:nvPr/>
        </p:nvSpPr>
        <p:spPr>
          <a:xfrm>
            <a:off x="1691680" y="4923745"/>
            <a:ext cx="3024336" cy="1169551"/>
          </a:xfrm>
          <a:prstGeom prst="rect">
            <a:avLst/>
          </a:prstGeom>
          <a:noFill/>
        </p:spPr>
        <p:txBody>
          <a:bodyPr wrap="square" rtlCol="0">
            <a:spAutoFit/>
          </a:bodyPr>
          <a:lstStyle/>
          <a:p>
            <a:pPr algn="r"/>
            <a:r>
              <a:rPr lang="es-ES" sz="1400" dirty="0">
                <a:latin typeface="PT Sans" pitchFamily="34" charset="0"/>
                <a:ea typeface="PT Sans" pitchFamily="34" charset="0"/>
              </a:rPr>
              <a:t>Topografía sobre el nivel del terreno respecto de la ubicación del radar. </a:t>
            </a:r>
            <a:r>
              <a:rPr lang="es-ES" sz="1400" dirty="0" smtClean="0">
                <a:latin typeface="PT Sans" pitchFamily="34" charset="0"/>
                <a:ea typeface="PT Sans" pitchFamily="34" charset="0"/>
              </a:rPr>
              <a:t>El circulo </a:t>
            </a:r>
            <a:r>
              <a:rPr lang="es-ES" sz="1400" dirty="0">
                <a:latin typeface="PT Sans" pitchFamily="34" charset="0"/>
                <a:ea typeface="PT Sans" pitchFamily="34" charset="0"/>
              </a:rPr>
              <a:t>negro corresponde al </a:t>
            </a:r>
            <a:endParaRPr lang="es-ES" sz="1400" dirty="0" smtClean="0">
              <a:latin typeface="PT Sans" pitchFamily="34" charset="0"/>
              <a:ea typeface="PT Sans" pitchFamily="34" charset="0"/>
            </a:endParaRPr>
          </a:p>
          <a:p>
            <a:pPr algn="r"/>
            <a:r>
              <a:rPr lang="es-ES" sz="1400" dirty="0" smtClean="0">
                <a:latin typeface="PT Sans" pitchFamily="34" charset="0"/>
                <a:ea typeface="PT Sans" pitchFamily="34" charset="0"/>
              </a:rPr>
              <a:t>dominio </a:t>
            </a:r>
            <a:r>
              <a:rPr lang="es-ES" sz="1400" dirty="0">
                <a:latin typeface="PT Sans" pitchFamily="34" charset="0"/>
                <a:ea typeface="PT Sans" pitchFamily="34" charset="0"/>
              </a:rPr>
              <a:t>de análisis centrado en el radar, de 40km de radio.</a:t>
            </a:r>
            <a:endParaRPr lang="en-US" sz="1400" dirty="0">
              <a:latin typeface="PT Sans" pitchFamily="34" charset="0"/>
              <a:ea typeface="PT Sans" pitchFamily="34" charset="0"/>
            </a:endParaRPr>
          </a:p>
        </p:txBody>
      </p:sp>
      <p:pic>
        <p:nvPicPr>
          <p:cNvPr id="1037" name="Picture 13" descr="Z:\home\pao\Dropbox\Tesis\tesis-VAD\Tesis\Defensa\Fig\dominio-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3051336"/>
            <a:ext cx="3681842" cy="340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7498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5536" y="560874"/>
            <a:ext cx="6264696" cy="707886"/>
          </a:xfrm>
          <a:prstGeom prst="rect">
            <a:avLst/>
          </a:prstGeom>
          <a:noFill/>
        </p:spPr>
        <p:txBody>
          <a:bodyPr wrap="square" rtlCol="0">
            <a:spAutoFit/>
          </a:bodyPr>
          <a:lstStyle/>
          <a:p>
            <a:r>
              <a:rPr lang="en-US" sz="4000" b="1" dirty="0">
                <a:solidFill>
                  <a:srgbClr val="21908C"/>
                </a:solidFill>
                <a:latin typeface="Cooper Hewitt" pitchFamily="2" charset="0"/>
                <a:ea typeface="Cooper Hewitt" pitchFamily="2" charset="0"/>
              </a:rPr>
              <a:t>VIENTO </a:t>
            </a:r>
            <a:r>
              <a:rPr lang="en-US" sz="4000" b="1" dirty="0" smtClean="0">
                <a:solidFill>
                  <a:srgbClr val="21908C"/>
                </a:solidFill>
                <a:latin typeface="Cooper Hewitt" pitchFamily="2" charset="0"/>
                <a:ea typeface="Cooper Hewitt" pitchFamily="2" charset="0"/>
              </a:rPr>
              <a:t>RADIAL</a:t>
            </a:r>
            <a:endParaRPr lang="en-US" sz="4000" b="1" dirty="0">
              <a:solidFill>
                <a:srgbClr val="21908C"/>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err="1" smtClean="0">
                <a:latin typeface="Cooper Hewitt" pitchFamily="2" charset="0"/>
                <a:ea typeface="Cooper Hewitt" pitchFamily="2" charset="0"/>
              </a:rPr>
              <a:t>Viento</a:t>
            </a:r>
            <a:r>
              <a:rPr lang="en-US" sz="1200" dirty="0" smtClean="0">
                <a:latin typeface="Cooper Hewitt" pitchFamily="2" charset="0"/>
                <a:ea typeface="Cooper Hewitt" pitchFamily="2" charset="0"/>
              </a:rPr>
              <a:t> radial</a:t>
            </a:r>
            <a:endParaRPr lang="en-US" sz="1200" dirty="0">
              <a:latin typeface="Cooper Hewitt" pitchFamily="2" charset="0"/>
              <a:ea typeface="Cooper Hewitt" pitchFamily="2" charset="0"/>
            </a:endParaRPr>
          </a:p>
        </p:txBody>
      </p:sp>
      <p:sp>
        <p:nvSpPr>
          <p:cNvPr id="13" name="TextBox 12"/>
          <p:cNvSpPr txBox="1"/>
          <p:nvPr/>
        </p:nvSpPr>
        <p:spPr>
          <a:xfrm>
            <a:off x="539552" y="5613448"/>
            <a:ext cx="3748755" cy="738664"/>
          </a:xfrm>
          <a:prstGeom prst="rect">
            <a:avLst/>
          </a:prstGeom>
          <a:noFill/>
        </p:spPr>
        <p:txBody>
          <a:bodyPr wrap="square" rtlCol="0">
            <a:spAutoFit/>
          </a:bodyPr>
          <a:lstStyle/>
          <a:p>
            <a:pPr algn="ctr"/>
            <a:r>
              <a:rPr lang="es-ES" sz="1400" dirty="0">
                <a:latin typeface="PT Sans" pitchFamily="34" charset="0"/>
                <a:ea typeface="PT Sans" pitchFamily="34" charset="0"/>
              </a:rPr>
              <a:t>Velocidad radial (m/s) observada a las 06 UTC por el radar de Paraná </a:t>
            </a:r>
            <a:r>
              <a:rPr lang="es-ES" sz="1400" dirty="0" smtClean="0">
                <a:latin typeface="PT Sans" pitchFamily="34" charset="0"/>
                <a:ea typeface="PT Sans" pitchFamily="34" charset="0"/>
              </a:rPr>
              <a:t>en la </a:t>
            </a:r>
            <a:r>
              <a:rPr lang="es-ES" sz="1400" dirty="0">
                <a:latin typeface="PT Sans" pitchFamily="34" charset="0"/>
                <a:ea typeface="PT Sans" pitchFamily="34" charset="0"/>
              </a:rPr>
              <a:t>elevación </a:t>
            </a:r>
            <a:r>
              <a:rPr lang="es-ES" sz="1400" dirty="0" smtClean="0">
                <a:latin typeface="PT Sans" pitchFamily="34" charset="0"/>
                <a:ea typeface="PT Sans" pitchFamily="34" charset="0"/>
              </a:rPr>
              <a:t>1.3° luego de remover el </a:t>
            </a:r>
            <a:r>
              <a:rPr lang="es-ES" sz="1400" dirty="0" err="1" smtClean="0">
                <a:latin typeface="PT Sans" pitchFamily="34" charset="0"/>
                <a:ea typeface="PT Sans" pitchFamily="34" charset="0"/>
              </a:rPr>
              <a:t>aliasing</a:t>
            </a:r>
            <a:r>
              <a:rPr lang="es-ES" sz="1400" dirty="0" smtClean="0">
                <a:latin typeface="PT Sans" pitchFamily="34" charset="0"/>
                <a:ea typeface="PT Sans" pitchFamily="34" charset="0"/>
              </a:rPr>
              <a:t>.</a:t>
            </a:r>
            <a:endParaRPr lang="en-US" sz="1400" dirty="0">
              <a:latin typeface="PT Sans" pitchFamily="34" charset="0"/>
              <a:ea typeface="PT Sans" pitchFamily="34" charset="0"/>
            </a:endParaRPr>
          </a:p>
        </p:txBody>
      </p:sp>
      <p:grpSp>
        <p:nvGrpSpPr>
          <p:cNvPr id="7" name="Group 6"/>
          <p:cNvGrpSpPr/>
          <p:nvPr/>
        </p:nvGrpSpPr>
        <p:grpSpPr>
          <a:xfrm>
            <a:off x="4283968" y="1730024"/>
            <a:ext cx="4672545" cy="4795320"/>
            <a:chOff x="4283968" y="1730024"/>
            <a:chExt cx="4672545" cy="4795320"/>
          </a:xfrm>
        </p:grpSpPr>
        <p:sp>
          <p:nvSpPr>
            <p:cNvPr id="9" name="TextBox 8"/>
            <p:cNvSpPr txBox="1"/>
            <p:nvPr/>
          </p:nvSpPr>
          <p:spPr>
            <a:xfrm>
              <a:off x="4743509" y="5571237"/>
              <a:ext cx="3753463" cy="954107"/>
            </a:xfrm>
            <a:prstGeom prst="rect">
              <a:avLst/>
            </a:prstGeom>
            <a:noFill/>
          </p:spPr>
          <p:txBody>
            <a:bodyPr wrap="square" rtlCol="0">
              <a:spAutoFit/>
            </a:bodyPr>
            <a:lstStyle/>
            <a:p>
              <a:pPr algn="ctr"/>
              <a:r>
                <a:rPr lang="es-ES" sz="1400" dirty="0">
                  <a:latin typeface="PT Sans" pitchFamily="34" charset="0"/>
                  <a:ea typeface="PT Sans" pitchFamily="34" charset="0"/>
                </a:rPr>
                <a:t>Velocidad radial (m/s) en función del azimut (grados) para un rango y </a:t>
              </a:r>
              <a:r>
                <a:rPr lang="es-ES" sz="1400" dirty="0" smtClean="0">
                  <a:latin typeface="PT Sans" pitchFamily="34" charset="0"/>
                  <a:ea typeface="PT Sans" pitchFamily="34" charset="0"/>
                </a:rPr>
                <a:t>ángulo de </a:t>
              </a:r>
              <a:r>
                <a:rPr lang="es-ES" sz="1400" dirty="0">
                  <a:latin typeface="PT Sans" pitchFamily="34" charset="0"/>
                  <a:ea typeface="PT Sans" pitchFamily="34" charset="0"/>
                </a:rPr>
                <a:t>elevación fijos. En color se ajusta una función sinusoidal a los datos.</a:t>
              </a:r>
              <a:endParaRPr lang="en-US" sz="1400" dirty="0">
                <a:latin typeface="PT Sans" pitchFamily="34" charset="0"/>
                <a:ea typeface="PT Sans" pitchFamily="34" charset="0"/>
              </a:endParaRPr>
            </a:p>
          </p:txBody>
        </p:sp>
        <p:pic>
          <p:nvPicPr>
            <p:cNvPr id="2050" name="Picture 2" descr="Z:\home\pao\Dropbox\Tesis\tesis-VAD\Tesis\Defensa\Fig\va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1730024"/>
              <a:ext cx="4672545" cy="37152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3" name="Picture 5" descr="Z:\home\pao\Dropbox\Tesis\tesis-VAD\Tesis\Defensa\Fig\aliasing-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815608"/>
            <a:ext cx="3566469" cy="3718882"/>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979712" y="2708920"/>
            <a:ext cx="1080120" cy="1080120"/>
          </a:xfrm>
          <a:prstGeom prst="ellipse">
            <a:avLst/>
          </a:prstGeom>
          <a:noFill/>
          <a:ln>
            <a:solidFill>
              <a:schemeClr val="tx1">
                <a:lumMod val="75000"/>
                <a:lumOff val="2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0230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83968" y="1730024"/>
            <a:ext cx="4672545" cy="4795320"/>
            <a:chOff x="4283968" y="1730024"/>
            <a:chExt cx="4672545" cy="4795320"/>
          </a:xfrm>
        </p:grpSpPr>
        <p:pic>
          <p:nvPicPr>
            <p:cNvPr id="16" name="Picture 2" descr="Z:\home\pao\Dropbox\Tesis\tesis-VAD\Tesis\Defensa\Fig\va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1730024"/>
              <a:ext cx="4672545" cy="3715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743509" y="5571237"/>
              <a:ext cx="3753463" cy="954107"/>
            </a:xfrm>
            <a:prstGeom prst="rect">
              <a:avLst/>
            </a:prstGeom>
            <a:noFill/>
          </p:spPr>
          <p:txBody>
            <a:bodyPr wrap="square" rtlCol="0">
              <a:spAutoFit/>
            </a:bodyPr>
            <a:lstStyle/>
            <a:p>
              <a:pPr algn="ctr"/>
              <a:r>
                <a:rPr lang="es-ES" sz="1400" dirty="0">
                  <a:latin typeface="PT Sans" pitchFamily="34" charset="0"/>
                  <a:ea typeface="PT Sans" pitchFamily="34" charset="0"/>
                </a:rPr>
                <a:t>Velocidad radial (m/s) en funci
ón del azimut (grados) para un rango y </a:t>
              </a:r>
              <a:r>
                <a:rPr lang="es-ES" sz="1400" dirty="0" smtClean="0">
                  <a:latin typeface="PT Sans" pitchFamily="34" charset="0"/>
                  <a:ea typeface="PT Sans" pitchFamily="34" charset="0"/>
                </a:rPr>
                <a:t>ángulo de </a:t>
              </a:r>
              <a:r>
                <a:rPr lang="es-ES" sz="1400" dirty="0">
                  <a:latin typeface="PT Sans" pitchFamily="34" charset="0"/>
                  <a:ea typeface="PT Sans" pitchFamily="34" charset="0"/>
                </a:rPr>
                <a:t>elevación fijos. En color se ajusta una función sinusoidal a los datos.</a:t>
              </a:r>
              <a:endParaRPr lang="en-US" sz="1400" dirty="0">
                <a:latin typeface="PT Sans" pitchFamily="34" charset="0"/>
                <a:ea typeface="PT Sans" pitchFamily="34" charset="0"/>
              </a:endParaRPr>
            </a:p>
          </p:txBody>
        </p:sp>
      </p:grpSp>
      <p:sp>
        <p:nvSpPr>
          <p:cNvPr id="5" name="TextBox 4"/>
          <p:cNvSpPr txBox="1"/>
          <p:nvPr/>
        </p:nvSpPr>
        <p:spPr>
          <a:xfrm>
            <a:off x="395536" y="560874"/>
            <a:ext cx="6264696" cy="707886"/>
          </a:xfrm>
          <a:prstGeom prst="rect">
            <a:avLst/>
          </a:prstGeom>
          <a:noFill/>
        </p:spPr>
        <p:txBody>
          <a:bodyPr wrap="square" rtlCol="0">
            <a:spAutoFit/>
          </a:bodyPr>
          <a:lstStyle/>
          <a:p>
            <a:r>
              <a:rPr lang="en-US" sz="4000" b="1" dirty="0" smtClean="0">
                <a:solidFill>
                  <a:srgbClr val="21908C"/>
                </a:solidFill>
                <a:latin typeface="Cooper Hewitt" pitchFamily="2" charset="0"/>
                <a:ea typeface="Cooper Hewitt" pitchFamily="2" charset="0"/>
              </a:rPr>
              <a:t>VAD</a:t>
            </a:r>
            <a:endParaRPr lang="en-US" sz="4000" b="1" dirty="0">
              <a:solidFill>
                <a:srgbClr val="21908C"/>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smtClean="0">
                <a:latin typeface="Cooper Hewitt" pitchFamily="2" charset="0"/>
                <a:ea typeface="Cooper Hewitt" pitchFamily="2" charset="0"/>
              </a:rPr>
              <a:t>VAD y </a:t>
            </a:r>
            <a:r>
              <a:rPr lang="en-US" sz="1200" dirty="0" err="1" smtClean="0">
                <a:latin typeface="Cooper Hewitt" pitchFamily="2" charset="0"/>
                <a:ea typeface="Cooper Hewitt" pitchFamily="2" charset="0"/>
              </a:rPr>
              <a:t>controles</a:t>
            </a:r>
            <a:r>
              <a:rPr lang="en-US" sz="1200" dirty="0" smtClean="0">
                <a:latin typeface="Cooper Hewitt" pitchFamily="2" charset="0"/>
                <a:ea typeface="Cooper Hewitt" pitchFamily="2" charset="0"/>
              </a:rPr>
              <a:t> de </a:t>
            </a:r>
            <a:r>
              <a:rPr lang="en-US" sz="1200" dirty="0" err="1" smtClean="0">
                <a:latin typeface="Cooper Hewitt" pitchFamily="2" charset="0"/>
                <a:ea typeface="Cooper Hewitt" pitchFamily="2" charset="0"/>
              </a:rPr>
              <a:t>calidad</a:t>
            </a:r>
            <a:endParaRPr lang="en-US" sz="1200" dirty="0">
              <a:latin typeface="Cooper Hewitt" pitchFamily="2" charset="0"/>
              <a:ea typeface="Cooper Hewitt" pitchFamily="2" charset="0"/>
            </a:endParaRPr>
          </a:p>
        </p:txBody>
      </p:sp>
      <mc:AlternateContent xmlns:mc="http://schemas.openxmlformats.org/markup-compatibility/2006" xmlns:a14="http://schemas.microsoft.com/office/drawing/2010/main">
        <mc:Choice Requires="a14">
          <p:sp>
            <p:nvSpPr>
              <p:cNvPr id="2" name="TextBox 1"/>
              <p:cNvSpPr txBox="1"/>
              <p:nvPr/>
            </p:nvSpPr>
            <p:spPr>
              <a:xfrm>
                <a:off x="426869" y="1556792"/>
                <a:ext cx="53179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s-ES" i="1" smtClean="0">
                              <a:latin typeface="Cambria Math"/>
                            </a:rPr>
                          </m:ctrlPr>
                        </m:sSubPr>
                        <m:e>
                          <m:r>
                            <a:rPr lang="es-ES" i="1" smtClean="0">
                              <a:latin typeface="Cambria Math"/>
                            </a:rPr>
                            <m:t>𝑉</m:t>
                          </m:r>
                        </m:e>
                        <m:sub>
                          <m:r>
                            <a:rPr lang="en-US" b="0" i="1" smtClean="0">
                              <a:latin typeface="Cambria Math"/>
                            </a:rPr>
                            <m:t>𝑟</m:t>
                          </m:r>
                        </m:sub>
                      </m:sSub>
                      <m:r>
                        <a:rPr lang="es-ES" i="1" smtClean="0">
                          <a:latin typeface="Cambria Math"/>
                        </a:rPr>
                        <m:t>=  </m:t>
                      </m:r>
                      <m:r>
                        <a:rPr lang="en-US" b="0" i="1" smtClean="0">
                          <a:latin typeface="Cambria Math"/>
                        </a:rPr>
                        <m:t>𝑣</m:t>
                      </m:r>
                      <m:func>
                        <m:funcPr>
                          <m:ctrlPr>
                            <a:rPr lang="en-US" b="0" i="1" smtClean="0">
                              <a:latin typeface="Cambria Math"/>
                            </a:rPr>
                          </m:ctrlPr>
                        </m:funcPr>
                        <m:fName>
                          <m:r>
                            <m:rPr>
                              <m:sty m:val="p"/>
                            </m:rPr>
                            <a:rPr lang="en-US" b="0" i="0" smtClean="0">
                              <a:latin typeface="Cambria Math"/>
                            </a:rPr>
                            <m:t>cos</m:t>
                          </m:r>
                        </m:fName>
                        <m:e>
                          <m:r>
                            <a:rPr lang="en-US" b="0" i="1" smtClean="0">
                              <a:latin typeface="Cambria Math"/>
                            </a:rPr>
                            <m:t>(</m:t>
                          </m:r>
                          <m:r>
                            <a:rPr lang="en-US" b="0" i="1" smtClean="0">
                              <a:latin typeface="Cambria Math"/>
                            </a:rPr>
                            <m:t>𝜃</m:t>
                          </m:r>
                          <m:r>
                            <a:rPr lang="en-US" b="0" i="1" smtClean="0">
                              <a:latin typeface="Cambria Math"/>
                            </a:rPr>
                            <m:t>)</m:t>
                          </m:r>
                        </m:e>
                      </m:func>
                      <m:func>
                        <m:funcPr>
                          <m:ctrlPr>
                            <a:rPr lang="en-US" b="0" i="1" smtClean="0">
                              <a:latin typeface="Cambria Math"/>
                            </a:rPr>
                          </m:ctrlPr>
                        </m:funcPr>
                        <m:fName>
                          <m:r>
                            <m:rPr>
                              <m:sty m:val="p"/>
                            </m:rPr>
                            <a:rPr lang="en-US" b="0" i="0" smtClean="0">
                              <a:latin typeface="Cambria Math"/>
                            </a:rPr>
                            <m:t>cos</m:t>
                          </m:r>
                        </m:fName>
                        <m:e>
                          <m:r>
                            <a:rPr lang="en-US" b="0" i="1" smtClean="0">
                              <a:latin typeface="Cambria Math"/>
                            </a:rPr>
                            <m:t>(</m:t>
                          </m:r>
                          <m:r>
                            <a:rPr lang="en-US" b="0" i="1" smtClean="0">
                              <a:latin typeface="Cambria Math"/>
                            </a:rPr>
                            <m:t>𝜙</m:t>
                          </m:r>
                          <m:r>
                            <a:rPr lang="en-US" b="0" i="1" smtClean="0">
                              <a:latin typeface="Cambria Math"/>
                            </a:rPr>
                            <m:t>)</m:t>
                          </m:r>
                        </m:e>
                      </m:func>
                      <m:r>
                        <a:rPr lang="es-ES" i="1">
                          <a:latin typeface="Cambria Math"/>
                        </a:rPr>
                        <m:t> + </m:t>
                      </m:r>
                      <m:r>
                        <a:rPr lang="es-ES" i="1">
                          <a:latin typeface="Cambria Math"/>
                        </a:rPr>
                        <m:t>𝑢</m:t>
                      </m:r>
                      <m:func>
                        <m:funcPr>
                          <m:ctrlPr>
                            <a:rPr lang="en-US" b="0" i="1" smtClean="0">
                              <a:latin typeface="Cambria Math"/>
                            </a:rPr>
                          </m:ctrlPr>
                        </m:funcPr>
                        <m:fName>
                          <m:r>
                            <m:rPr>
                              <m:sty m:val="p"/>
                            </m:rPr>
                            <a:rPr lang="en-US" b="0" i="0" smtClean="0">
                              <a:latin typeface="Cambria Math"/>
                            </a:rPr>
                            <m:t>cos</m:t>
                          </m:r>
                        </m:fName>
                        <m:e>
                          <m:r>
                            <a:rPr lang="en-US" b="0" i="1" smtClean="0">
                              <a:latin typeface="Cambria Math"/>
                            </a:rPr>
                            <m:t>(</m:t>
                          </m:r>
                          <m:r>
                            <a:rPr lang="en-US" b="0" i="1" smtClean="0">
                              <a:latin typeface="Cambria Math"/>
                            </a:rPr>
                            <m:t>𝜃</m:t>
                          </m:r>
                          <m:r>
                            <a:rPr lang="en-US" b="0" i="1" smtClean="0">
                              <a:latin typeface="Cambria Math"/>
                            </a:rPr>
                            <m:t>)</m:t>
                          </m:r>
                        </m:e>
                      </m:func>
                      <m:func>
                        <m:funcPr>
                          <m:ctrlPr>
                            <a:rPr lang="en-US" b="0" i="1" smtClean="0">
                              <a:latin typeface="Cambria Math"/>
                            </a:rPr>
                          </m:ctrlPr>
                        </m:funcPr>
                        <m:fName>
                          <m:r>
                            <m:rPr>
                              <m:sty m:val="p"/>
                            </m:rPr>
                            <a:rPr lang="en-US" b="0" i="0" smtClean="0">
                              <a:latin typeface="Cambria Math"/>
                            </a:rPr>
                            <m:t>sin</m:t>
                          </m:r>
                        </m:fName>
                        <m:e>
                          <m:r>
                            <a:rPr lang="en-US" b="0" i="1" smtClean="0">
                              <a:latin typeface="Cambria Math"/>
                            </a:rPr>
                            <m:t>(</m:t>
                          </m:r>
                          <m:r>
                            <a:rPr lang="en-US" b="0" i="1" smtClean="0">
                              <a:latin typeface="Cambria Math"/>
                            </a:rPr>
                            <m:t>𝜙</m:t>
                          </m:r>
                          <m:r>
                            <a:rPr lang="en-US" b="0" i="1" smtClean="0">
                              <a:latin typeface="Cambria Math"/>
                            </a:rPr>
                            <m:t>)</m:t>
                          </m:r>
                        </m:e>
                      </m:func>
                      <m:r>
                        <a:rPr lang="es-ES" i="1">
                          <a:latin typeface="Cambria Math"/>
                        </a:rPr>
                        <m:t> − </m:t>
                      </m:r>
                      <m:r>
                        <a:rPr lang="es-ES" i="1">
                          <a:latin typeface="Cambria Math"/>
                        </a:rPr>
                        <m:t>𝑤</m:t>
                      </m:r>
                      <m:func>
                        <m:funcPr>
                          <m:ctrlPr>
                            <a:rPr lang="en-US" b="0" i="1" smtClean="0">
                              <a:latin typeface="Cambria Math"/>
                            </a:rPr>
                          </m:ctrlPr>
                        </m:funcPr>
                        <m:fName>
                          <m:r>
                            <m:rPr>
                              <m:sty m:val="p"/>
                            </m:rPr>
                            <a:rPr lang="en-US" b="0" i="0" smtClean="0">
                              <a:latin typeface="Cambria Math"/>
                            </a:rPr>
                            <m:t>sin</m:t>
                          </m:r>
                        </m:fName>
                        <m:e>
                          <m:r>
                            <a:rPr lang="en-US" b="0" i="1" smtClean="0">
                              <a:latin typeface="Cambria Math"/>
                            </a:rPr>
                            <m:t>(</m:t>
                          </m:r>
                          <m:r>
                            <a:rPr lang="en-US" b="0" i="1" smtClean="0">
                              <a:latin typeface="Cambria Math"/>
                            </a:rPr>
                            <m:t>𝜃</m:t>
                          </m:r>
                          <m:r>
                            <a:rPr lang="en-US" b="0" i="1" smtClean="0">
                              <a:latin typeface="Cambria Math"/>
                            </a:rPr>
                            <m:t>)</m:t>
                          </m:r>
                        </m:e>
                      </m:func>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426869" y="1556792"/>
                <a:ext cx="5317994" cy="369332"/>
              </a:xfrm>
              <a:prstGeom prst="rect">
                <a:avLst/>
              </a:prstGeom>
              <a:blipFill rotWithShape="1">
                <a:blip r:embed="rId4"/>
                <a:stretch>
                  <a:fillRect t="-8197" r="-309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426869" y="2077340"/>
                <a:ext cx="4468531" cy="847604"/>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a:rPr>
                          </m:ctrlPr>
                        </m:sSubPr>
                        <m:e>
                          <m:r>
                            <a:rPr lang="en-US" b="0" i="1" smtClean="0">
                              <a:latin typeface="Cambria Math"/>
                            </a:rPr>
                            <m:t>𝑉</m:t>
                          </m:r>
                        </m:e>
                        <m:sub>
                          <m:r>
                            <a:rPr lang="en-US" b="0" i="1" smtClean="0">
                              <a:latin typeface="Cambria Math"/>
                            </a:rPr>
                            <m:t>𝑟</m:t>
                          </m:r>
                        </m:sub>
                      </m:sSub>
                      <m:r>
                        <a:rPr lang="pt-BR" i="1" smtClean="0">
                          <a:latin typeface="Cambria Math"/>
                        </a:rPr>
                        <m:t>=  </m:t>
                      </m:r>
                      <m:f>
                        <m:fPr>
                          <m:ctrlPr>
                            <a:rPr lang="en-US" b="0" i="1" smtClean="0">
                              <a:latin typeface="Cambria Math"/>
                            </a:rPr>
                          </m:ctrlPr>
                        </m:fPr>
                        <m:num>
                          <m:r>
                            <a:rPr lang="en-US" b="0" i="1" smtClean="0">
                              <a:latin typeface="Cambria Math"/>
                            </a:rPr>
                            <m:t>1</m:t>
                          </m:r>
                        </m:num>
                        <m:den>
                          <m:r>
                            <a:rPr lang="en-US" b="0" i="1" smtClean="0">
                              <a:latin typeface="Cambria Math"/>
                            </a:rPr>
                            <m:t>2</m:t>
                          </m:r>
                        </m:den>
                      </m:f>
                      <m:sSub>
                        <m:sSubPr>
                          <m:ctrlPr>
                            <a:rPr lang="en-US" b="0" i="1" smtClean="0">
                              <a:latin typeface="Cambria Math"/>
                            </a:rPr>
                          </m:ctrlPr>
                        </m:sSubPr>
                        <m:e>
                          <m:r>
                            <a:rPr lang="en-US" b="0" i="1" smtClean="0">
                              <a:latin typeface="Cambria Math"/>
                            </a:rPr>
                            <m:t>𝑎</m:t>
                          </m:r>
                        </m:e>
                        <m:sub>
                          <m:r>
                            <a:rPr lang="en-US" b="0" i="1" smtClean="0">
                              <a:latin typeface="Cambria Math"/>
                            </a:rPr>
                            <m:t>0</m:t>
                          </m:r>
                        </m:sub>
                      </m:sSub>
                      <m:r>
                        <a:rPr lang="en-US" b="0" i="1" smtClean="0">
                          <a:latin typeface="Cambria Math"/>
                        </a:rPr>
                        <m:t>+</m:t>
                      </m:r>
                      <m:nary>
                        <m:naryPr>
                          <m:chr m:val="∑"/>
                          <m:ctrlPr>
                            <a:rPr lang="en-US" b="0" i="1" smtClean="0">
                              <a:latin typeface="Cambria Math"/>
                            </a:rPr>
                          </m:ctrlPr>
                        </m:naryPr>
                        <m:sub>
                          <m:r>
                            <m:rPr>
                              <m:brk m:alnAt="23"/>
                            </m:rPr>
                            <a:rPr lang="en-US" b="0" i="1" smtClean="0">
                              <a:latin typeface="Cambria Math"/>
                            </a:rPr>
                            <m:t>𝑛</m:t>
                          </m:r>
                          <m:r>
                            <a:rPr lang="en-US" b="0" i="1" smtClean="0">
                              <a:latin typeface="Cambria Math"/>
                            </a:rPr>
                            <m:t>=1</m:t>
                          </m:r>
                        </m:sub>
                        <m:sup>
                          <m:r>
                            <a:rPr lang="en-US" b="0" i="1" smtClean="0">
                              <a:latin typeface="Cambria Math"/>
                            </a:rPr>
                            <m:t>∞</m:t>
                          </m:r>
                        </m:sup>
                        <m:e>
                          <m:r>
                            <a:rPr lang="en-US" b="0" i="1" smtClean="0">
                              <a:latin typeface="Cambria Math"/>
                            </a:rPr>
                            <m:t>(</m:t>
                          </m:r>
                          <m:sSub>
                            <m:sSubPr>
                              <m:ctrlPr>
                                <a:rPr lang="en-US" b="0" i="1" smtClean="0">
                                  <a:latin typeface="Cambria Math"/>
                                </a:rPr>
                              </m:ctrlPr>
                            </m:sSubPr>
                            <m:e>
                              <m:r>
                                <a:rPr lang="en-US" b="0" i="1" smtClean="0">
                                  <a:latin typeface="Cambria Math"/>
                                </a:rPr>
                                <m:t>𝑎</m:t>
                              </m:r>
                            </m:e>
                            <m:sub>
                              <m:r>
                                <a:rPr lang="en-US" b="0" i="1" smtClean="0">
                                  <a:latin typeface="Cambria Math"/>
                                </a:rPr>
                                <m:t>𝑛</m:t>
                              </m:r>
                            </m:sub>
                          </m:sSub>
                          <m:func>
                            <m:funcPr>
                              <m:ctrlPr>
                                <a:rPr lang="en-US" b="0" i="1" smtClean="0">
                                  <a:latin typeface="Cambria Math"/>
                                </a:rPr>
                              </m:ctrlPr>
                            </m:funcPr>
                            <m:fName>
                              <m:r>
                                <m:rPr>
                                  <m:sty m:val="p"/>
                                </m:rPr>
                                <a:rPr lang="en-US" b="0" i="0" smtClean="0">
                                  <a:latin typeface="Cambria Math"/>
                                </a:rPr>
                                <m:t>cos</m:t>
                              </m:r>
                            </m:fName>
                            <m:e>
                              <m:r>
                                <a:rPr lang="en-US" b="0" i="1" smtClean="0">
                                  <a:latin typeface="Cambria Math"/>
                                </a:rPr>
                                <m:t>(</m:t>
                              </m:r>
                              <m:r>
                                <a:rPr lang="en-US" b="0" i="1" smtClean="0">
                                  <a:latin typeface="Cambria Math"/>
                                </a:rPr>
                                <m:t>𝑛</m:t>
                              </m:r>
                              <m:r>
                                <a:rPr lang="en-US" b="0" i="1" smtClean="0">
                                  <a:latin typeface="Cambria Math"/>
                                </a:rPr>
                                <m:t>𝜙</m:t>
                              </m:r>
                              <m:r>
                                <a:rPr lang="en-US" b="0" i="1" smtClean="0">
                                  <a:latin typeface="Cambria Math"/>
                                </a:rPr>
                                <m:t>)</m:t>
                              </m:r>
                            </m:e>
                          </m:func>
                        </m:e>
                      </m:nary>
                      <m:r>
                        <a:rPr lang="en-US" b="0" i="1" smtClean="0">
                          <a:latin typeface="Cambria Math"/>
                        </a:rPr>
                        <m:t>+</m:t>
                      </m:r>
                      <m:sSub>
                        <m:sSubPr>
                          <m:ctrlPr>
                            <a:rPr lang="en-US" b="0" i="1" smtClean="0">
                              <a:latin typeface="Cambria Math"/>
                            </a:rPr>
                          </m:ctrlPr>
                        </m:sSubPr>
                        <m:e>
                          <m:r>
                            <a:rPr lang="en-US" b="0" i="1" smtClean="0">
                              <a:latin typeface="Cambria Math"/>
                            </a:rPr>
                            <m:t>𝑏</m:t>
                          </m:r>
                        </m:e>
                        <m:sub>
                          <m:r>
                            <a:rPr lang="en-US" b="0" i="1" smtClean="0">
                              <a:latin typeface="Cambria Math"/>
                            </a:rPr>
                            <m:t>𝑛</m:t>
                          </m:r>
                        </m:sub>
                      </m:sSub>
                      <m:func>
                        <m:funcPr>
                          <m:ctrlPr>
                            <a:rPr lang="en-US" b="0" i="1" smtClean="0">
                              <a:latin typeface="Cambria Math"/>
                            </a:rPr>
                          </m:ctrlPr>
                        </m:funcPr>
                        <m:fName>
                          <m:r>
                            <m:rPr>
                              <m:sty m:val="p"/>
                            </m:rPr>
                            <a:rPr lang="en-US" b="0" i="0" smtClean="0">
                              <a:latin typeface="Cambria Math"/>
                            </a:rPr>
                            <m:t>sin</m:t>
                          </m:r>
                        </m:fName>
                        <m:e>
                          <m:r>
                            <a:rPr lang="en-US" b="0" i="1" smtClean="0">
                              <a:latin typeface="Cambria Math"/>
                            </a:rPr>
                            <m:t>(</m:t>
                          </m:r>
                          <m:r>
                            <a:rPr lang="en-US" b="0" i="1" smtClean="0">
                              <a:latin typeface="Cambria Math"/>
                            </a:rPr>
                            <m:t>𝑛</m:t>
                          </m:r>
                          <m:r>
                            <a:rPr lang="en-US" b="0" i="1" smtClean="0">
                              <a:latin typeface="Cambria Math"/>
                            </a:rPr>
                            <m:t>𝜙</m:t>
                          </m:r>
                          <m:r>
                            <a:rPr lang="en-US" b="0" i="1" smtClean="0">
                              <a:latin typeface="Cambria Math"/>
                            </a:rPr>
                            <m:t>)</m:t>
                          </m:r>
                        </m:e>
                      </m:func>
                      <m:r>
                        <a:rPr lang="pt-BR" i="1">
                          <a:latin typeface="Cambria Math"/>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426869" y="2077340"/>
                <a:ext cx="4468531" cy="847604"/>
              </a:xfrm>
              <a:prstGeom prst="rect">
                <a:avLst/>
              </a:prstGeom>
              <a:blipFill rotWithShape="1">
                <a:blip r:embed="rId5"/>
                <a:stretch>
                  <a:fillRect r="-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26869" y="3356992"/>
                <a:ext cx="2047292" cy="7084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𝑉</m:t>
                      </m:r>
                      <m:r>
                        <a:rPr lang="en-US" b="0" i="1" smtClean="0">
                          <a:latin typeface="Cambria Math"/>
                        </a:rPr>
                        <m:t>= </m:t>
                      </m:r>
                      <m:f>
                        <m:fPr>
                          <m:ctrlPr>
                            <a:rPr lang="en-US" b="0" i="1" smtClean="0">
                              <a:latin typeface="Cambria Math"/>
                            </a:rPr>
                          </m:ctrlPr>
                        </m:fPr>
                        <m:num>
                          <m:sSup>
                            <m:sSupPr>
                              <m:ctrlPr>
                                <a:rPr lang="en-US" b="0" i="1" smtClean="0">
                                  <a:latin typeface="Cambria Math"/>
                                </a:rPr>
                              </m:ctrlPr>
                            </m:sSupPr>
                            <m:e>
                              <m:d>
                                <m:dPr>
                                  <m:ctrlPr>
                                    <a:rPr lang="en-US" b="0" i="1" smtClean="0">
                                      <a:latin typeface="Cambria Math"/>
                                    </a:rPr>
                                  </m:ctrlPr>
                                </m:dPr>
                                <m:e>
                                  <m:sSubSup>
                                    <m:sSubSupPr>
                                      <m:ctrlPr>
                                        <a:rPr lang="en-US" b="0" i="1" smtClean="0">
                                          <a:latin typeface="Cambria Math"/>
                                        </a:rPr>
                                      </m:ctrlPr>
                                    </m:sSubSupPr>
                                    <m:e>
                                      <m:r>
                                        <a:rPr lang="en-US" b="0" i="1" smtClean="0">
                                          <a:latin typeface="Cambria Math"/>
                                        </a:rPr>
                                        <m:t>𝑎</m:t>
                                      </m:r>
                                    </m:e>
                                    <m:sub>
                                      <m:r>
                                        <a:rPr lang="en-US" b="0" i="1" smtClean="0">
                                          <a:latin typeface="Cambria Math"/>
                                        </a:rPr>
                                        <m:t>1</m:t>
                                      </m:r>
                                    </m:sub>
                                    <m:sup>
                                      <m:r>
                                        <a:rPr lang="en-US" b="0" i="1" smtClean="0">
                                          <a:latin typeface="Cambria Math"/>
                                        </a:rPr>
                                        <m:t>2 </m:t>
                                      </m:r>
                                    </m:sup>
                                  </m:sSubSup>
                                  <m:r>
                                    <a:rPr lang="en-US" b="0" i="1" smtClean="0">
                                      <a:latin typeface="Cambria Math"/>
                                    </a:rPr>
                                    <m:t>+</m:t>
                                  </m:r>
                                  <m:sSubSup>
                                    <m:sSubSupPr>
                                      <m:ctrlPr>
                                        <a:rPr lang="en-US" i="1">
                                          <a:latin typeface="Cambria Math"/>
                                        </a:rPr>
                                      </m:ctrlPr>
                                    </m:sSubSupPr>
                                    <m:e>
                                      <m:r>
                                        <a:rPr lang="en-US" b="0" i="1" smtClean="0">
                                          <a:latin typeface="Cambria Math"/>
                                        </a:rPr>
                                        <m:t>𝑏</m:t>
                                      </m:r>
                                    </m:e>
                                    <m:sub>
                                      <m:r>
                                        <a:rPr lang="en-US" i="1">
                                          <a:latin typeface="Cambria Math"/>
                                        </a:rPr>
                                        <m:t>1</m:t>
                                      </m:r>
                                    </m:sub>
                                    <m:sup>
                                      <m:r>
                                        <a:rPr lang="en-US" i="1">
                                          <a:latin typeface="Cambria Math"/>
                                        </a:rPr>
                                        <m:t>2 </m:t>
                                      </m:r>
                                    </m:sup>
                                  </m:sSubSup>
                                </m:e>
                              </m:d>
                            </m:e>
                            <m:sup>
                              <m:r>
                                <a:rPr lang="en-US" b="0" i="1" smtClean="0">
                                  <a:latin typeface="Cambria Math"/>
                                </a:rPr>
                                <m:t>1/2</m:t>
                              </m:r>
                            </m:sup>
                          </m:sSup>
                        </m:num>
                        <m:den>
                          <m:func>
                            <m:funcPr>
                              <m:ctrlPr>
                                <a:rPr lang="en-US" b="0" i="1" smtClean="0">
                                  <a:latin typeface="Cambria Math"/>
                                </a:rPr>
                              </m:ctrlPr>
                            </m:funcPr>
                            <m:fName>
                              <m:r>
                                <m:rPr>
                                  <m:sty m:val="p"/>
                                </m:rPr>
                                <a:rPr lang="en-US" b="0" i="0" smtClean="0">
                                  <a:latin typeface="Cambria Math"/>
                                </a:rPr>
                                <m:t>cos</m:t>
                              </m:r>
                            </m:fName>
                            <m:e>
                              <m:r>
                                <a:rPr lang="en-US" b="0" i="1" smtClean="0">
                                  <a:latin typeface="Cambria Math"/>
                                </a:rPr>
                                <m:t>(</m:t>
                              </m:r>
                              <m:r>
                                <a:rPr lang="en-US" b="0" i="1" smtClean="0">
                                  <a:latin typeface="Cambria Math"/>
                                </a:rPr>
                                <m:t>𝜃</m:t>
                              </m:r>
                              <m:r>
                                <a:rPr lang="en-US" b="0" i="1" smtClean="0">
                                  <a:latin typeface="Cambria Math"/>
                                </a:rPr>
                                <m:t>)</m:t>
                              </m:r>
                            </m:e>
                          </m:func>
                        </m:den>
                      </m:f>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426869" y="3356992"/>
                <a:ext cx="2047292" cy="708464"/>
              </a:xfrm>
              <a:prstGeom prst="rect">
                <a:avLst/>
              </a:prstGeom>
              <a:blipFill rotWithShape="1">
                <a:blip r:embed="rId6"/>
                <a:stretch>
                  <a:fillRect r="-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26869" y="4022094"/>
                <a:ext cx="3366434"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𝛼</m:t>
                      </m:r>
                      <m:r>
                        <a:rPr lang="en-US" i="1" smtClean="0">
                          <a:latin typeface="Cambria Math"/>
                        </a:rPr>
                        <m:t>=</m:t>
                      </m:r>
                      <m:r>
                        <a:rPr lang="en-US" b="0" i="1" smtClean="0">
                          <a:latin typeface="Cambria Math"/>
                        </a:rPr>
                        <m:t> </m:t>
                      </m:r>
                      <m:f>
                        <m:fPr>
                          <m:ctrlPr>
                            <a:rPr lang="en-US" b="0" i="1" smtClean="0">
                              <a:latin typeface="Cambria Math"/>
                            </a:rPr>
                          </m:ctrlPr>
                        </m:fPr>
                        <m:num>
                          <m:r>
                            <a:rPr lang="en-US" b="0" i="1" smtClean="0">
                              <a:latin typeface="Cambria Math"/>
                            </a:rPr>
                            <m:t>𝜋</m:t>
                          </m:r>
                        </m:num>
                        <m:den>
                          <m:r>
                            <a:rPr lang="en-US" b="0" i="1" smtClean="0">
                              <a:latin typeface="Cambria Math"/>
                            </a:rPr>
                            <m:t>2</m:t>
                          </m:r>
                        </m:den>
                      </m:f>
                      <m:r>
                        <a:rPr lang="en-US" b="0" i="1" smtClean="0">
                          <a:latin typeface="Cambria Math"/>
                        </a:rPr>
                        <m:t> −</m:t>
                      </m:r>
                      <m:func>
                        <m:funcPr>
                          <m:ctrlPr>
                            <a:rPr lang="en-US" b="0" i="1" smtClean="0">
                              <a:latin typeface="Cambria Math"/>
                            </a:rPr>
                          </m:ctrlPr>
                        </m:funcPr>
                        <m:fName>
                          <m:sSup>
                            <m:sSupPr>
                              <m:ctrlPr>
                                <a:rPr lang="en-US" b="0" i="1" smtClean="0">
                                  <a:latin typeface="Cambria Math"/>
                                </a:rPr>
                              </m:ctrlPr>
                            </m:sSupPr>
                            <m:e>
                              <m:r>
                                <m:rPr>
                                  <m:sty m:val="p"/>
                                </m:rPr>
                                <a:rPr lang="en-US" b="0" i="0" smtClean="0">
                                  <a:latin typeface="Cambria Math"/>
                                </a:rPr>
                                <m:t>tan</m:t>
                              </m:r>
                            </m:e>
                            <m:sup>
                              <m:r>
                                <a:rPr lang="en-US" b="0" i="1" smtClean="0">
                                  <a:latin typeface="Cambria Math"/>
                                </a:rPr>
                                <m:t>−1</m:t>
                              </m:r>
                            </m:sup>
                          </m:sSup>
                        </m:fName>
                        <m:e>
                          <m:d>
                            <m:dPr>
                              <m:ctrlPr>
                                <a:rPr lang="en-US" b="0" i="1" smtClean="0">
                                  <a:latin typeface="Cambria Math"/>
                                </a:rPr>
                              </m:ctrlPr>
                            </m:dPr>
                            <m:e>
                              <m:f>
                                <m:fPr>
                                  <m:ctrlPr>
                                    <a:rPr lang="en-US" b="0" i="1" smtClean="0">
                                      <a:latin typeface="Cambria Math"/>
                                    </a:rPr>
                                  </m:ctrlPr>
                                </m:fPr>
                                <m:num>
                                  <m:sSub>
                                    <m:sSubPr>
                                      <m:ctrlPr>
                                        <a:rPr lang="en-US" b="0" i="1" smtClean="0">
                                          <a:latin typeface="Cambria Math"/>
                                        </a:rPr>
                                      </m:ctrlPr>
                                    </m:sSubPr>
                                    <m:e>
                                      <m:r>
                                        <a:rPr lang="en-US" b="0" i="1" smtClean="0">
                                          <a:latin typeface="Cambria Math"/>
                                        </a:rPr>
                                        <m:t>𝑎</m:t>
                                      </m:r>
                                    </m:e>
                                    <m:sub>
                                      <m:r>
                                        <a:rPr lang="en-US" b="0" i="1" smtClean="0">
                                          <a:latin typeface="Cambria Math"/>
                                        </a:rPr>
                                        <m:t>1</m:t>
                                      </m:r>
                                    </m:sub>
                                  </m:sSub>
                                </m:num>
                                <m:den>
                                  <m:sSub>
                                    <m:sSubPr>
                                      <m:ctrlPr>
                                        <a:rPr lang="en-US" b="0" i="1" smtClean="0">
                                          <a:latin typeface="Cambria Math"/>
                                        </a:rPr>
                                      </m:ctrlPr>
                                    </m:sSubPr>
                                    <m:e>
                                      <m:r>
                                        <a:rPr lang="en-US" b="0" i="1" smtClean="0">
                                          <a:latin typeface="Cambria Math"/>
                                        </a:rPr>
                                        <m:t>𝑏</m:t>
                                      </m:r>
                                    </m:e>
                                    <m:sub>
                                      <m:r>
                                        <a:rPr lang="en-US" b="0" i="1" smtClean="0">
                                          <a:latin typeface="Cambria Math"/>
                                        </a:rPr>
                                        <m:t>1</m:t>
                                      </m:r>
                                    </m:sub>
                                  </m:sSub>
                                </m:den>
                              </m:f>
                            </m:e>
                          </m:d>
                          <m:r>
                            <a:rPr lang="en-US" b="0" i="1" smtClean="0">
                              <a:latin typeface="Cambria Math"/>
                            </a:rPr>
                            <m:t>   </m:t>
                          </m:r>
                          <m:r>
                            <a:rPr lang="en-US" b="0" i="1" smtClean="0">
                              <a:latin typeface="Cambria Math"/>
                            </a:rPr>
                            <m:t>𝑠𝑖</m:t>
                          </m:r>
                          <m:r>
                            <a:rPr lang="en-US" b="0" i="1" smtClean="0">
                              <a:latin typeface="Cambria Math"/>
                            </a:rPr>
                            <m:t> </m:t>
                          </m:r>
                          <m:sSub>
                            <m:sSubPr>
                              <m:ctrlPr>
                                <a:rPr lang="en-US" b="0" i="1" smtClean="0">
                                  <a:latin typeface="Cambria Math"/>
                                </a:rPr>
                              </m:ctrlPr>
                            </m:sSubPr>
                            <m:e>
                              <m:r>
                                <a:rPr lang="en-US" b="0" i="1" smtClean="0">
                                  <a:latin typeface="Cambria Math"/>
                                </a:rPr>
                                <m:t>𝑏</m:t>
                              </m:r>
                            </m:e>
                            <m:sub>
                              <m:r>
                                <a:rPr lang="en-US" b="0" i="1" smtClean="0">
                                  <a:latin typeface="Cambria Math"/>
                                </a:rPr>
                                <m:t>1</m:t>
                              </m:r>
                            </m:sub>
                          </m:sSub>
                          <m:r>
                            <a:rPr lang="en-US" b="0" i="1" smtClean="0">
                              <a:latin typeface="Cambria Math"/>
                            </a:rPr>
                            <m:t>&lt;0</m:t>
                          </m:r>
                        </m:e>
                      </m:func>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426869" y="4022094"/>
                <a:ext cx="3366434" cy="714683"/>
              </a:xfrm>
              <a:prstGeom prst="rect">
                <a:avLst/>
              </a:prstGeom>
              <a:blipFill rotWithShape="1">
                <a:blip r:embed="rId7"/>
                <a:stretch>
                  <a:fillRect r="-19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26869" y="4802549"/>
                <a:ext cx="3494675" cy="7146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𝛼</m:t>
                      </m:r>
                      <m:r>
                        <a:rPr lang="en-US" i="1" smtClean="0">
                          <a:latin typeface="Cambria Math"/>
                        </a:rPr>
                        <m:t>=</m:t>
                      </m:r>
                      <m:r>
                        <a:rPr lang="en-US" b="0" i="1" smtClean="0">
                          <a:latin typeface="Cambria Math"/>
                        </a:rPr>
                        <m:t> </m:t>
                      </m:r>
                      <m:f>
                        <m:fPr>
                          <m:ctrlPr>
                            <a:rPr lang="en-US" b="0" i="1" smtClean="0">
                              <a:latin typeface="Cambria Math"/>
                            </a:rPr>
                          </m:ctrlPr>
                        </m:fPr>
                        <m:num>
                          <m:r>
                            <a:rPr lang="en-US" b="0" i="1" smtClean="0">
                              <a:latin typeface="Cambria Math"/>
                            </a:rPr>
                            <m:t>3</m:t>
                          </m:r>
                          <m:r>
                            <a:rPr lang="en-US" b="0" i="1" smtClean="0">
                              <a:latin typeface="Cambria Math"/>
                            </a:rPr>
                            <m:t>𝜋</m:t>
                          </m:r>
                        </m:num>
                        <m:den>
                          <m:r>
                            <a:rPr lang="en-US" b="0" i="1" smtClean="0">
                              <a:latin typeface="Cambria Math"/>
                            </a:rPr>
                            <m:t>2</m:t>
                          </m:r>
                        </m:den>
                      </m:f>
                      <m:r>
                        <a:rPr lang="en-US" b="0" i="1" smtClean="0">
                          <a:latin typeface="Cambria Math"/>
                        </a:rPr>
                        <m:t> −</m:t>
                      </m:r>
                      <m:func>
                        <m:funcPr>
                          <m:ctrlPr>
                            <a:rPr lang="en-US" b="0" i="1" smtClean="0">
                              <a:latin typeface="Cambria Math"/>
                            </a:rPr>
                          </m:ctrlPr>
                        </m:funcPr>
                        <m:fName>
                          <m:sSup>
                            <m:sSupPr>
                              <m:ctrlPr>
                                <a:rPr lang="en-US" b="0" i="1" smtClean="0">
                                  <a:latin typeface="Cambria Math"/>
                                </a:rPr>
                              </m:ctrlPr>
                            </m:sSupPr>
                            <m:e>
                              <m:r>
                                <m:rPr>
                                  <m:sty m:val="p"/>
                                </m:rPr>
                                <a:rPr lang="en-US" b="0" i="0" smtClean="0">
                                  <a:latin typeface="Cambria Math"/>
                                </a:rPr>
                                <m:t>tan</m:t>
                              </m:r>
                            </m:e>
                            <m:sup>
                              <m:r>
                                <a:rPr lang="en-US" b="0" i="1" smtClean="0">
                                  <a:latin typeface="Cambria Math"/>
                                </a:rPr>
                                <m:t>−1</m:t>
                              </m:r>
                            </m:sup>
                          </m:sSup>
                        </m:fName>
                        <m:e>
                          <m:d>
                            <m:dPr>
                              <m:ctrlPr>
                                <a:rPr lang="en-US" b="0" i="1" smtClean="0">
                                  <a:latin typeface="Cambria Math"/>
                                </a:rPr>
                              </m:ctrlPr>
                            </m:dPr>
                            <m:e>
                              <m:f>
                                <m:fPr>
                                  <m:ctrlPr>
                                    <a:rPr lang="en-US" b="0" i="1" smtClean="0">
                                      <a:latin typeface="Cambria Math"/>
                                    </a:rPr>
                                  </m:ctrlPr>
                                </m:fPr>
                                <m:num>
                                  <m:sSub>
                                    <m:sSubPr>
                                      <m:ctrlPr>
                                        <a:rPr lang="en-US" b="0" i="1" smtClean="0">
                                          <a:latin typeface="Cambria Math"/>
                                        </a:rPr>
                                      </m:ctrlPr>
                                    </m:sSubPr>
                                    <m:e>
                                      <m:r>
                                        <a:rPr lang="en-US" b="0" i="1" smtClean="0">
                                          <a:latin typeface="Cambria Math"/>
                                        </a:rPr>
                                        <m:t>𝑎</m:t>
                                      </m:r>
                                    </m:e>
                                    <m:sub>
                                      <m:r>
                                        <a:rPr lang="en-US" b="0" i="1" smtClean="0">
                                          <a:latin typeface="Cambria Math"/>
                                        </a:rPr>
                                        <m:t>1</m:t>
                                      </m:r>
                                    </m:sub>
                                  </m:sSub>
                                </m:num>
                                <m:den>
                                  <m:sSub>
                                    <m:sSubPr>
                                      <m:ctrlPr>
                                        <a:rPr lang="en-US" b="0" i="1" smtClean="0">
                                          <a:latin typeface="Cambria Math"/>
                                        </a:rPr>
                                      </m:ctrlPr>
                                    </m:sSubPr>
                                    <m:e>
                                      <m:r>
                                        <a:rPr lang="en-US" b="0" i="1" smtClean="0">
                                          <a:latin typeface="Cambria Math"/>
                                        </a:rPr>
                                        <m:t>𝑏</m:t>
                                      </m:r>
                                    </m:e>
                                    <m:sub>
                                      <m:r>
                                        <a:rPr lang="en-US" b="0" i="1" smtClean="0">
                                          <a:latin typeface="Cambria Math"/>
                                        </a:rPr>
                                        <m:t>1</m:t>
                                      </m:r>
                                    </m:sub>
                                  </m:sSub>
                                </m:den>
                              </m:f>
                            </m:e>
                          </m:d>
                          <m:r>
                            <a:rPr lang="en-US" b="0" i="1" smtClean="0">
                              <a:latin typeface="Cambria Math"/>
                            </a:rPr>
                            <m:t>   </m:t>
                          </m:r>
                          <m:r>
                            <a:rPr lang="en-US" b="0" i="1" smtClean="0">
                              <a:latin typeface="Cambria Math"/>
                            </a:rPr>
                            <m:t>𝑠𝑖</m:t>
                          </m:r>
                          <m:r>
                            <a:rPr lang="en-US" b="0" i="1" smtClean="0">
                              <a:latin typeface="Cambria Math"/>
                            </a:rPr>
                            <m:t> </m:t>
                          </m:r>
                          <m:sSub>
                            <m:sSubPr>
                              <m:ctrlPr>
                                <a:rPr lang="en-US" b="0" i="1" smtClean="0">
                                  <a:latin typeface="Cambria Math"/>
                                </a:rPr>
                              </m:ctrlPr>
                            </m:sSubPr>
                            <m:e>
                              <m:r>
                                <a:rPr lang="en-US" b="0" i="1" smtClean="0">
                                  <a:latin typeface="Cambria Math"/>
                                </a:rPr>
                                <m:t>𝑏</m:t>
                              </m:r>
                            </m:e>
                            <m:sub>
                              <m:r>
                                <a:rPr lang="en-US" b="0" i="1" smtClean="0">
                                  <a:latin typeface="Cambria Math"/>
                                </a:rPr>
                                <m:t>1</m:t>
                              </m:r>
                            </m:sub>
                          </m:sSub>
                          <m:r>
                            <a:rPr lang="en-US" b="0" i="1" smtClean="0">
                              <a:latin typeface="Cambria Math"/>
                            </a:rPr>
                            <m:t>&gt;0</m:t>
                          </m:r>
                        </m:e>
                      </m:func>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426869" y="4802549"/>
                <a:ext cx="3494675" cy="714683"/>
              </a:xfrm>
              <a:prstGeom prst="rect">
                <a:avLst/>
              </a:prstGeom>
              <a:blipFill rotWithShape="1">
                <a:blip r:embed="rId8"/>
                <a:stretch>
                  <a:fillRect r="-1920"/>
                </a:stretch>
              </a:blipFill>
            </p:spPr>
            <p:txBody>
              <a:bodyPr/>
              <a:lstStyle/>
              <a:p>
                <a:r>
                  <a:rPr lang="en-US">
                    <a:noFill/>
                  </a:rPr>
                  <a:t> </a:t>
                </a:r>
              </a:p>
            </p:txBody>
          </p:sp>
        </mc:Fallback>
      </mc:AlternateContent>
      <p:sp>
        <p:nvSpPr>
          <p:cNvPr id="17" name="TextBox 16"/>
          <p:cNvSpPr txBox="1"/>
          <p:nvPr/>
        </p:nvSpPr>
        <p:spPr>
          <a:xfrm>
            <a:off x="4860032" y="3573016"/>
            <a:ext cx="3474640" cy="2169825"/>
          </a:xfrm>
          <a:prstGeom prst="rect">
            <a:avLst/>
          </a:prstGeom>
          <a:noFill/>
        </p:spPr>
        <p:txBody>
          <a:bodyPr wrap="square" rtlCol="0">
            <a:spAutoFit/>
          </a:bodyPr>
          <a:lstStyle/>
          <a:p>
            <a:pPr>
              <a:lnSpc>
                <a:spcPct val="150000"/>
              </a:lnSpc>
            </a:pPr>
            <a:r>
              <a:rPr lang="en-US" b="1" dirty="0" smtClean="0">
                <a:solidFill>
                  <a:srgbClr val="21908C"/>
                </a:solidFill>
                <a:latin typeface="Cooper Hewitt" pitchFamily="2" charset="0"/>
                <a:ea typeface="Cooper Hewitt" pitchFamily="2" charset="0"/>
              </a:rPr>
              <a:t>CONTROLES DE CALIDAD</a:t>
            </a:r>
          </a:p>
          <a:p>
            <a:pPr marL="285750" indent="-285750">
              <a:lnSpc>
                <a:spcPct val="150000"/>
              </a:lnSpc>
              <a:buFont typeface="Arial"/>
              <a:buChar char="•"/>
            </a:pPr>
            <a:r>
              <a:rPr lang="en-US" dirty="0" err="1" smtClean="0">
                <a:latin typeface="Cooper Hewitt" pitchFamily="2" charset="0"/>
                <a:ea typeface="Cooper Hewitt" pitchFamily="2" charset="0"/>
              </a:rPr>
              <a:t>Cantidad</a:t>
            </a:r>
            <a:r>
              <a:rPr lang="en-US" dirty="0" smtClean="0">
                <a:latin typeface="Cooper Hewitt" pitchFamily="2" charset="0"/>
                <a:ea typeface="Cooper Hewitt" pitchFamily="2" charset="0"/>
              </a:rPr>
              <a:t> de </a:t>
            </a:r>
            <a:r>
              <a:rPr lang="en-US" dirty="0" err="1" smtClean="0">
                <a:latin typeface="Cooper Hewitt" pitchFamily="2" charset="0"/>
                <a:ea typeface="Cooper Hewitt" pitchFamily="2" charset="0"/>
              </a:rPr>
              <a:t>datos</a:t>
            </a:r>
            <a:r>
              <a:rPr lang="en-US" dirty="0" smtClean="0">
                <a:latin typeface="Cooper Hewitt" pitchFamily="2" charset="0"/>
                <a:ea typeface="Cooper Hewitt" pitchFamily="2" charset="0"/>
              </a:rPr>
              <a:t> </a:t>
            </a:r>
            <a:r>
              <a:rPr lang="en-US" dirty="0" err="1" smtClean="0">
                <a:latin typeface="Cooper Hewitt" pitchFamily="2" charset="0"/>
                <a:ea typeface="Cooper Hewitt" pitchFamily="2" charset="0"/>
              </a:rPr>
              <a:t>por</a:t>
            </a:r>
            <a:r>
              <a:rPr lang="en-US" dirty="0" smtClean="0">
                <a:latin typeface="Cooper Hewitt" pitchFamily="2" charset="0"/>
                <a:ea typeface="Cooper Hewitt" pitchFamily="2" charset="0"/>
              </a:rPr>
              <a:t> </a:t>
            </a:r>
            <a:r>
              <a:rPr lang="en-US" dirty="0" err="1" smtClean="0">
                <a:latin typeface="Cooper Hewitt" pitchFamily="2" charset="0"/>
                <a:ea typeface="Cooper Hewitt" pitchFamily="2" charset="0"/>
              </a:rPr>
              <a:t>anillo</a:t>
            </a:r>
            <a:endParaRPr lang="en-US" dirty="0" smtClean="0">
              <a:latin typeface="Cooper Hewitt" pitchFamily="2" charset="0"/>
              <a:ea typeface="Cooper Hewitt" pitchFamily="2" charset="0"/>
            </a:endParaRPr>
          </a:p>
          <a:p>
            <a:pPr marL="285750" indent="-285750">
              <a:lnSpc>
                <a:spcPct val="150000"/>
              </a:lnSpc>
              <a:buFont typeface="Arial"/>
              <a:buChar char="•"/>
            </a:pPr>
            <a:r>
              <a:rPr lang="en-US" dirty="0" err="1" smtClean="0">
                <a:latin typeface="Cooper Hewitt" pitchFamily="2" charset="0"/>
                <a:ea typeface="Cooper Hewitt" pitchFamily="2" charset="0"/>
              </a:rPr>
              <a:t>Hueco</a:t>
            </a:r>
            <a:r>
              <a:rPr lang="en-US" dirty="0" smtClean="0">
                <a:latin typeface="Cooper Hewitt" pitchFamily="2" charset="0"/>
                <a:ea typeface="Cooper Hewitt" pitchFamily="2" charset="0"/>
              </a:rPr>
              <a:t> continuo en un </a:t>
            </a:r>
            <a:r>
              <a:rPr lang="en-US" dirty="0" err="1" smtClean="0">
                <a:latin typeface="Cooper Hewitt" pitchFamily="2" charset="0"/>
                <a:ea typeface="Cooper Hewitt" pitchFamily="2" charset="0"/>
              </a:rPr>
              <a:t>anillo</a:t>
            </a:r>
            <a:endParaRPr lang="en-US" dirty="0" smtClean="0">
              <a:latin typeface="Cooper Hewitt" pitchFamily="2" charset="0"/>
              <a:ea typeface="Cooper Hewitt" pitchFamily="2" charset="0"/>
            </a:endParaRPr>
          </a:p>
          <a:p>
            <a:pPr marL="285750" indent="-285750">
              <a:lnSpc>
                <a:spcPct val="150000"/>
              </a:lnSpc>
              <a:buFont typeface="Arial"/>
              <a:buChar char="•"/>
            </a:pPr>
            <a:r>
              <a:rPr lang="en-US" dirty="0" err="1" smtClean="0">
                <a:latin typeface="Cooper Hewitt" pitchFamily="2" charset="0"/>
                <a:ea typeface="Cooper Hewitt" pitchFamily="2" charset="0"/>
              </a:rPr>
              <a:t>Errores</a:t>
            </a:r>
            <a:r>
              <a:rPr lang="en-US" dirty="0" smtClean="0">
                <a:latin typeface="Cooper Hewitt" pitchFamily="2" charset="0"/>
                <a:ea typeface="Cooper Hewitt" pitchFamily="2" charset="0"/>
              </a:rPr>
              <a:t> </a:t>
            </a:r>
            <a:r>
              <a:rPr lang="en-US" dirty="0" err="1" smtClean="0">
                <a:latin typeface="Cooper Hewitt" pitchFamily="2" charset="0"/>
                <a:ea typeface="Cooper Hewitt" pitchFamily="2" charset="0"/>
              </a:rPr>
              <a:t>aleatorios</a:t>
            </a:r>
            <a:endParaRPr lang="en-US" dirty="0">
              <a:latin typeface="Cooper Hewitt" pitchFamily="2" charset="0"/>
              <a:ea typeface="Cooper Hewitt" pitchFamily="2" charset="0"/>
            </a:endParaRPr>
          </a:p>
          <a:p>
            <a:pPr marL="285750" indent="-285750">
              <a:lnSpc>
                <a:spcPct val="150000"/>
              </a:lnSpc>
              <a:buFont typeface="Arial"/>
              <a:buChar char="•"/>
            </a:pPr>
            <a:r>
              <a:rPr lang="en-US" dirty="0" smtClean="0">
                <a:latin typeface="Cooper Hewitt" pitchFamily="2" charset="0"/>
                <a:ea typeface="Cooper Hewitt" pitchFamily="2" charset="0"/>
              </a:rPr>
              <a:t>R </a:t>
            </a:r>
            <a:r>
              <a:rPr lang="en-US" dirty="0" err="1" smtClean="0">
                <a:latin typeface="Cooper Hewitt" pitchFamily="2" charset="0"/>
                <a:ea typeface="Cooper Hewitt" pitchFamily="2" charset="0"/>
              </a:rPr>
              <a:t>cuadrado</a:t>
            </a:r>
            <a:endParaRPr lang="en-US" sz="2400" b="1" dirty="0">
              <a:solidFill>
                <a:srgbClr val="21908C"/>
              </a:solidFill>
              <a:latin typeface="Cooper Hewitt" pitchFamily="2" charset="0"/>
              <a:ea typeface="Cooper Hewitt" pitchFamily="2" charset="0"/>
            </a:endParaRPr>
          </a:p>
        </p:txBody>
      </p:sp>
    </p:spTree>
    <p:extLst>
      <p:ext uri="{BB962C8B-B14F-4D97-AF65-F5344CB8AC3E}">
        <p14:creationId xmlns:p14="http://schemas.microsoft.com/office/powerpoint/2010/main" val="203415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2" grpId="0"/>
      <p:bldP spid="14" grpId="0"/>
      <p:bldP spid="15"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5536" y="560874"/>
            <a:ext cx="6264696" cy="707886"/>
          </a:xfrm>
          <a:prstGeom prst="rect">
            <a:avLst/>
          </a:prstGeom>
          <a:noFill/>
        </p:spPr>
        <p:txBody>
          <a:bodyPr wrap="square" rtlCol="0">
            <a:spAutoFit/>
          </a:bodyPr>
          <a:lstStyle/>
          <a:p>
            <a:r>
              <a:rPr lang="en-US" sz="4000" b="1" dirty="0" smtClean="0">
                <a:solidFill>
                  <a:srgbClr val="21908C"/>
                </a:solidFill>
                <a:latin typeface="Cooper Hewitt" pitchFamily="2" charset="0"/>
                <a:ea typeface="Cooper Hewitt" pitchFamily="2" charset="0"/>
              </a:rPr>
              <a:t>VAD</a:t>
            </a:r>
            <a:endParaRPr lang="en-US" sz="4000" b="1" dirty="0">
              <a:solidFill>
                <a:srgbClr val="21908C"/>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smtClean="0">
                <a:latin typeface="Cooper Hewitt" pitchFamily="2" charset="0"/>
                <a:ea typeface="Cooper Hewitt" pitchFamily="2" charset="0"/>
              </a:rPr>
              <a:t>VAD y </a:t>
            </a:r>
            <a:r>
              <a:rPr lang="en-US" sz="1200" dirty="0" err="1" smtClean="0">
                <a:latin typeface="Cooper Hewitt" pitchFamily="2" charset="0"/>
                <a:ea typeface="Cooper Hewitt" pitchFamily="2" charset="0"/>
              </a:rPr>
              <a:t>controles</a:t>
            </a:r>
            <a:r>
              <a:rPr lang="en-US" sz="1200" dirty="0" smtClean="0">
                <a:latin typeface="Cooper Hewitt" pitchFamily="2" charset="0"/>
                <a:ea typeface="Cooper Hewitt" pitchFamily="2" charset="0"/>
              </a:rPr>
              <a:t> de </a:t>
            </a:r>
            <a:r>
              <a:rPr lang="en-US" sz="1200" dirty="0" err="1" smtClean="0">
                <a:latin typeface="Cooper Hewitt" pitchFamily="2" charset="0"/>
                <a:ea typeface="Cooper Hewitt" pitchFamily="2" charset="0"/>
              </a:rPr>
              <a:t>calidad</a:t>
            </a:r>
            <a:endParaRPr lang="en-US" sz="1200" dirty="0">
              <a:latin typeface="Cooper Hewitt" pitchFamily="2" charset="0"/>
              <a:ea typeface="Cooper Hewitt" pitchFamily="2" charset="0"/>
            </a:endParaRPr>
          </a:p>
        </p:txBody>
      </p:sp>
      <p:sp>
        <p:nvSpPr>
          <p:cNvPr id="9" name="TextBox 8"/>
          <p:cNvSpPr txBox="1"/>
          <p:nvPr/>
        </p:nvSpPr>
        <p:spPr>
          <a:xfrm>
            <a:off x="971600" y="4636874"/>
            <a:ext cx="3024336" cy="1600438"/>
          </a:xfrm>
          <a:prstGeom prst="rect">
            <a:avLst/>
          </a:prstGeom>
          <a:noFill/>
        </p:spPr>
        <p:txBody>
          <a:bodyPr wrap="square" rtlCol="0">
            <a:spAutoFit/>
          </a:bodyPr>
          <a:lstStyle/>
          <a:p>
            <a:pPr algn="r"/>
            <a:r>
              <a:rPr lang="es-ES" sz="1400" dirty="0">
                <a:latin typeface="PT Sans" pitchFamily="34" charset="0"/>
                <a:ea typeface="PT Sans" pitchFamily="34" charset="0"/>
              </a:rPr>
              <a:t>Velocidad del viento (m/s) en función de la altura para cada anillo </a:t>
            </a:r>
            <a:r>
              <a:rPr lang="es-ES" sz="1400" dirty="0" smtClean="0">
                <a:latin typeface="PT Sans" pitchFamily="34" charset="0"/>
                <a:ea typeface="PT Sans" pitchFamily="34" charset="0"/>
              </a:rPr>
              <a:t>individual calculada </a:t>
            </a:r>
            <a:r>
              <a:rPr lang="es-ES" sz="1400" dirty="0">
                <a:latin typeface="PT Sans" pitchFamily="34" charset="0"/>
                <a:ea typeface="PT Sans" pitchFamily="34" charset="0"/>
              </a:rPr>
              <a:t>con VAD (puntos) y el perfil vertical obtenido luego del promedio pesado (línea</a:t>
            </a:r>
            <a:r>
              <a:rPr lang="es-ES" sz="1400" dirty="0" smtClean="0">
                <a:latin typeface="PT Sans" pitchFamily="34" charset="0"/>
                <a:ea typeface="PT Sans" pitchFamily="34" charset="0"/>
              </a:rPr>
              <a:t>). En </a:t>
            </a:r>
            <a:r>
              <a:rPr lang="es-ES" sz="1400" dirty="0">
                <a:latin typeface="PT Sans" pitchFamily="34" charset="0"/>
                <a:ea typeface="PT Sans" pitchFamily="34" charset="0"/>
              </a:rPr>
              <a:t>colores se muestra el </a:t>
            </a:r>
            <a:r>
              <a:rPr lang="es-ES" sz="1400" dirty="0" err="1">
                <a:latin typeface="PT Sans" pitchFamily="34" charset="0"/>
                <a:ea typeface="PT Sans" pitchFamily="34" charset="0"/>
              </a:rPr>
              <a:t>rmse</a:t>
            </a:r>
            <a:r>
              <a:rPr lang="es-ES" sz="1400" dirty="0">
                <a:latin typeface="PT Sans" pitchFamily="34" charset="0"/>
                <a:ea typeface="PT Sans" pitchFamily="34" charset="0"/>
              </a:rPr>
              <a:t> a (m/s) de cada anillo</a:t>
            </a:r>
            <a:r>
              <a:rPr lang="es-ES" sz="1400" dirty="0" smtClean="0">
                <a:latin typeface="PT Sans" pitchFamily="34" charset="0"/>
                <a:ea typeface="PT Sans" pitchFamily="34" charset="0"/>
              </a:rPr>
              <a:t>.</a:t>
            </a:r>
            <a:endParaRPr lang="en-US" sz="1400" dirty="0">
              <a:latin typeface="PT Sans" pitchFamily="34" charset="0"/>
              <a:ea typeface="PT Sans" pitchFamily="34" charset="0"/>
            </a:endParaRPr>
          </a:p>
        </p:txBody>
      </p:sp>
      <mc:AlternateContent xmlns:mc="http://schemas.openxmlformats.org/markup-compatibility/2006" xmlns:a14="http://schemas.microsoft.com/office/drawing/2010/main">
        <mc:Choice Requires="a14">
          <p:sp>
            <p:nvSpPr>
              <p:cNvPr id="4" name="TextBox 3"/>
              <p:cNvSpPr txBox="1"/>
              <p:nvPr/>
            </p:nvSpPr>
            <p:spPr>
              <a:xfrm>
                <a:off x="611560" y="2107941"/>
                <a:ext cx="1420261" cy="6746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a:rPr>
                          </m:ctrlPr>
                        </m:accPr>
                        <m:e>
                          <m:r>
                            <a:rPr lang="en-US" b="0" i="1" smtClean="0">
                              <a:latin typeface="Cambria Math"/>
                            </a:rPr>
                            <m:t>𝑉</m:t>
                          </m:r>
                        </m:e>
                      </m:acc>
                      <m:r>
                        <a:rPr lang="en-US" b="0" i="1" smtClean="0">
                          <a:latin typeface="Cambria Math"/>
                        </a:rPr>
                        <m:t>= </m:t>
                      </m:r>
                      <m:f>
                        <m:fPr>
                          <m:ctrlPr>
                            <a:rPr lang="en-US" b="0" i="1" smtClean="0">
                              <a:latin typeface="Cambria Math"/>
                            </a:rPr>
                          </m:ctrlPr>
                        </m:fPr>
                        <m:num>
                          <m:nary>
                            <m:naryPr>
                              <m:chr m:val="∑"/>
                              <m:subHide m:val="on"/>
                              <m:supHide m:val="on"/>
                              <m:ctrlPr>
                                <a:rPr lang="en-US" b="0" i="1" smtClean="0">
                                  <a:latin typeface="Cambria Math"/>
                                </a:rPr>
                              </m:ctrlPr>
                            </m:naryPr>
                            <m:sub/>
                            <m:sup/>
                            <m:e>
                              <m:sSub>
                                <m:sSubPr>
                                  <m:ctrlPr>
                                    <a:rPr lang="en-US" b="0" i="1" smtClean="0">
                                      <a:latin typeface="Cambria Math"/>
                                    </a:rPr>
                                  </m:ctrlPr>
                                </m:sSubPr>
                                <m:e>
                                  <m:r>
                                    <a:rPr lang="en-US" b="0" i="1" smtClean="0">
                                      <a:latin typeface="Cambria Math"/>
                                    </a:rPr>
                                    <m:t>𝑤</m:t>
                                  </m:r>
                                </m:e>
                                <m:sub>
                                  <m:r>
                                    <a:rPr lang="en-US" b="0" i="1" smtClean="0">
                                      <a:latin typeface="Cambria Math"/>
                                    </a:rPr>
                                    <m:t>𝑖</m:t>
                                  </m:r>
                                </m:sub>
                              </m:sSub>
                              <m:sSub>
                                <m:sSubPr>
                                  <m:ctrlPr>
                                    <a:rPr lang="en-US" b="0" i="1" smtClean="0">
                                      <a:latin typeface="Cambria Math"/>
                                    </a:rPr>
                                  </m:ctrlPr>
                                </m:sSubPr>
                                <m:e>
                                  <m:r>
                                    <a:rPr lang="en-US" b="0" i="1" smtClean="0">
                                      <a:latin typeface="Cambria Math"/>
                                    </a:rPr>
                                    <m:t> </m:t>
                                  </m:r>
                                  <m:r>
                                    <a:rPr lang="en-US" b="0" i="1" smtClean="0">
                                      <a:latin typeface="Cambria Math"/>
                                    </a:rPr>
                                    <m:t>𝑉</m:t>
                                  </m:r>
                                </m:e>
                                <m:sub>
                                  <m:r>
                                    <a:rPr lang="en-US" b="0" i="1" smtClean="0">
                                      <a:latin typeface="Cambria Math"/>
                                    </a:rPr>
                                    <m:t>𝑖</m:t>
                                  </m:r>
                                </m:sub>
                              </m:sSub>
                            </m:e>
                          </m:nary>
                        </m:num>
                        <m:den>
                          <m:nary>
                            <m:naryPr>
                              <m:chr m:val="∑"/>
                              <m:subHide m:val="on"/>
                              <m:supHide m:val="on"/>
                              <m:ctrlPr>
                                <a:rPr lang="en-US" i="1">
                                  <a:latin typeface="Cambria Math"/>
                                </a:rPr>
                              </m:ctrlPr>
                            </m:naryPr>
                            <m:sub/>
                            <m:sup/>
                            <m:e>
                              <m:sSub>
                                <m:sSubPr>
                                  <m:ctrlPr>
                                    <a:rPr lang="en-US" i="1">
                                      <a:latin typeface="Cambria Math"/>
                                    </a:rPr>
                                  </m:ctrlPr>
                                </m:sSubPr>
                                <m:e>
                                  <m:r>
                                    <a:rPr lang="en-US" i="1">
                                      <a:latin typeface="Cambria Math"/>
                                    </a:rPr>
                                    <m:t>𝑤</m:t>
                                  </m:r>
                                </m:e>
                                <m:sub>
                                  <m:r>
                                    <a:rPr lang="en-US" b="0" i="1" smtClean="0">
                                      <a:latin typeface="Cambria Math"/>
                                    </a:rPr>
                                    <m:t>𝑖</m:t>
                                  </m:r>
                                </m:sub>
                              </m:sSub>
                            </m:e>
                          </m:nary>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611560" y="2107941"/>
                <a:ext cx="1420261" cy="674672"/>
              </a:xfrm>
              <a:prstGeom prst="rect">
                <a:avLst/>
              </a:prstGeom>
              <a:blipFill rotWithShape="1">
                <a:blip r:embed="rId5"/>
                <a:stretch>
                  <a:fillRect r="-51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39552" y="2913412"/>
                <a:ext cx="1963678" cy="6596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a:rPr>
                          </m:ctrlPr>
                        </m:sSubPr>
                        <m:e>
                          <m:r>
                            <a:rPr lang="en-US" b="0" i="1" smtClean="0">
                              <a:latin typeface="Cambria Math"/>
                            </a:rPr>
                            <m:t>𝑤</m:t>
                          </m:r>
                        </m:e>
                        <m:sub>
                          <m:r>
                            <a:rPr lang="en-US" b="0" i="1" smtClean="0">
                              <a:latin typeface="Cambria Math"/>
                            </a:rPr>
                            <m:t>𝑖</m:t>
                          </m:r>
                        </m:sub>
                      </m:sSub>
                      <m:r>
                        <a:rPr lang="en-US" i="1" smtClean="0">
                          <a:latin typeface="Cambria Math"/>
                        </a:rPr>
                        <m:t>=</m:t>
                      </m:r>
                      <m:r>
                        <a:rPr lang="en-US" b="0" i="1" smtClean="0">
                          <a:latin typeface="Cambria Math"/>
                        </a:rPr>
                        <m:t> </m:t>
                      </m:r>
                      <m:f>
                        <m:fPr>
                          <m:ctrlPr>
                            <a:rPr lang="en-US" b="0" i="1" smtClean="0">
                              <a:latin typeface="Cambria Math"/>
                            </a:rPr>
                          </m:ctrlPr>
                        </m:fPr>
                        <m:num>
                          <m:r>
                            <a:rPr lang="en-US" b="0" i="1" smtClean="0">
                              <a:latin typeface="Cambria Math"/>
                            </a:rPr>
                            <m:t>1</m:t>
                          </m:r>
                        </m:num>
                        <m:den>
                          <m:r>
                            <a:rPr lang="en-US" b="0" i="1" smtClean="0">
                              <a:latin typeface="Cambria Math"/>
                            </a:rPr>
                            <m:t>𝑟𝑚𝑠</m:t>
                          </m:r>
                          <m:sSub>
                            <m:sSubPr>
                              <m:ctrlPr>
                                <a:rPr lang="en-US" b="0" i="1" smtClean="0">
                                  <a:latin typeface="Cambria Math"/>
                                </a:rPr>
                              </m:ctrlPr>
                            </m:sSubPr>
                            <m:e>
                              <m:r>
                                <a:rPr lang="en-US" b="0" i="1" smtClean="0">
                                  <a:latin typeface="Cambria Math"/>
                                </a:rPr>
                                <m:t>𝑒</m:t>
                              </m:r>
                            </m:e>
                            <m:sub>
                              <m:r>
                                <a:rPr lang="en-US" b="0" i="1" smtClean="0">
                                  <a:latin typeface="Cambria Math"/>
                                </a:rPr>
                                <m:t>𝑎𝑖</m:t>
                              </m:r>
                            </m:sub>
                          </m:sSub>
                          <m:r>
                            <a:rPr lang="en-US" b="0" i="1" smtClean="0">
                              <a:latin typeface="Cambria Math"/>
                            </a:rPr>
                            <m:t>+</m:t>
                          </m:r>
                          <m:sSub>
                            <m:sSubPr>
                              <m:ctrlPr>
                                <a:rPr lang="en-US" b="0" i="1" smtClean="0">
                                  <a:latin typeface="Cambria Math"/>
                                </a:rPr>
                              </m:ctrlPr>
                            </m:sSubPr>
                            <m:e>
                              <m:r>
                                <a:rPr lang="en-US" b="0" i="1" smtClean="0">
                                  <a:latin typeface="Cambria Math"/>
                                </a:rPr>
                                <m:t>𝑟</m:t>
                              </m:r>
                            </m:e>
                            <m:sub>
                              <m:r>
                                <a:rPr lang="en-US" b="0" i="1" smtClean="0">
                                  <a:latin typeface="Cambria Math"/>
                                </a:rPr>
                                <m:t>𝑖</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39552" y="2913412"/>
                <a:ext cx="1963678" cy="659604"/>
              </a:xfrm>
              <a:prstGeom prst="rect">
                <a:avLst/>
              </a:prstGeom>
              <a:blipFill rotWithShape="1">
                <a:blip r:embed="rId6"/>
                <a:stretch>
                  <a:fillRect r="-3416"/>
                </a:stretch>
              </a:blipFill>
            </p:spPr>
            <p:txBody>
              <a:bodyPr/>
              <a:lstStyle/>
              <a:p>
                <a:r>
                  <a:rPr lang="en-US">
                    <a:noFill/>
                  </a:rPr>
                  <a:t> </a:t>
                </a:r>
              </a:p>
            </p:txBody>
          </p:sp>
        </mc:Fallback>
      </mc:AlternateContent>
      <p:sp>
        <p:nvSpPr>
          <p:cNvPr id="11" name="TextBox 10"/>
          <p:cNvSpPr txBox="1"/>
          <p:nvPr/>
        </p:nvSpPr>
        <p:spPr>
          <a:xfrm>
            <a:off x="611560" y="1340768"/>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PERFÍL FINAL</a:t>
            </a:r>
            <a:endParaRPr lang="en-US" dirty="0" smtClean="0">
              <a:latin typeface="Cooper Hewitt" pitchFamily="2" charset="0"/>
              <a:ea typeface="Cooper Hewitt" pitchFamily="2" charset="0"/>
            </a:endParaRPr>
          </a:p>
        </p:txBody>
      </p:sp>
      <p:pic>
        <p:nvPicPr>
          <p:cNvPr id="3078" name="Picture 6" descr="Z:\home\pao\Dropbox\Tesis\tesis-VAD\Tesis\Defensa\Fig\evad-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944" y="2276872"/>
            <a:ext cx="4639458" cy="398713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Z:\home\pao\Dropbox\Tesis\tesis-VAD\Tesis\Defensa\Fig\evad-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7944" y="2276872"/>
            <a:ext cx="4639458" cy="398713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6461956" y="4526868"/>
            <a:ext cx="54260" cy="54260"/>
          </a:xfrm>
          <a:prstGeom prst="ellipse">
            <a:avLst/>
          </a:prstGeom>
          <a:solidFill>
            <a:srgbClr val="21908C"/>
          </a:solidFill>
          <a:ln>
            <a:solidFill>
              <a:srgbClr val="219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057800" y="1348026"/>
            <a:ext cx="2808312" cy="784830"/>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CONTROLES DE CALIDAD</a:t>
            </a:r>
          </a:p>
          <a:p>
            <a:pPr marL="285750" indent="-285750">
              <a:lnSpc>
                <a:spcPct val="150000"/>
              </a:lnSpc>
              <a:buFont typeface="Arial"/>
              <a:buChar char="•"/>
            </a:pPr>
            <a:r>
              <a:rPr lang="en-US" dirty="0" err="1" smtClean="0">
                <a:latin typeface="Cooper Hewitt" pitchFamily="2" charset="0"/>
                <a:ea typeface="Cooper Hewitt" pitchFamily="2" charset="0"/>
              </a:rPr>
              <a:t>Consistencia</a:t>
            </a:r>
            <a:r>
              <a:rPr lang="en-US" dirty="0" smtClean="0">
                <a:latin typeface="Cooper Hewitt" pitchFamily="2" charset="0"/>
                <a:ea typeface="Cooper Hewitt" pitchFamily="2" charset="0"/>
              </a:rPr>
              <a:t> temporal</a:t>
            </a:r>
            <a:endParaRPr lang="en-US" b="1" dirty="0">
              <a:solidFill>
                <a:srgbClr val="21908C"/>
              </a:solidFill>
              <a:latin typeface="Cooper Hewitt" pitchFamily="2" charset="0"/>
              <a:ea typeface="Cooper Hewitt" pitchFamily="2" charset="0"/>
            </a:endParaRPr>
          </a:p>
        </p:txBody>
      </p:sp>
    </p:spTree>
    <p:extLst>
      <p:ext uri="{BB962C8B-B14F-4D97-AF65-F5344CB8AC3E}">
        <p14:creationId xmlns:p14="http://schemas.microsoft.com/office/powerpoint/2010/main" val="277113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9"/>
                                        </p:tgtEl>
                                        <p:attrNameLst>
                                          <p:attrName>style.visibility</p:attrName>
                                        </p:attrNameLst>
                                      </p:cBhvr>
                                      <p:to>
                                        <p:strVal val="visible"/>
                                      </p:to>
                                    </p:set>
                                    <p:animEffect transition="in" filter="fade">
                                      <p:cBhvr>
                                        <p:cTn id="12" dur="500"/>
                                        <p:tgtEl>
                                          <p:spTgt spid="3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5536" y="560874"/>
            <a:ext cx="6264696" cy="707886"/>
          </a:xfrm>
          <a:prstGeom prst="rect">
            <a:avLst/>
          </a:prstGeom>
          <a:noFill/>
        </p:spPr>
        <p:txBody>
          <a:bodyPr wrap="square" rtlCol="0">
            <a:spAutoFit/>
          </a:bodyPr>
          <a:lstStyle/>
          <a:p>
            <a:r>
              <a:rPr lang="en-US" sz="4000" b="1" dirty="0" smtClean="0">
                <a:solidFill>
                  <a:srgbClr val="21908C"/>
                </a:solidFill>
                <a:latin typeface="Cooper Hewitt" pitchFamily="2" charset="0"/>
                <a:ea typeface="Cooper Hewitt" pitchFamily="2" charset="0"/>
              </a:rPr>
              <a:t>VAD</a:t>
            </a:r>
            <a:endParaRPr lang="en-US" sz="4000" b="1" dirty="0">
              <a:solidFill>
                <a:srgbClr val="21908C"/>
              </a:solidFill>
              <a:latin typeface="Cooper Hewitt" pitchFamily="2" charset="0"/>
              <a:ea typeface="Cooper Hewitt" pitchFamily="2" charset="0"/>
            </a:endParaRPr>
          </a:p>
        </p:txBody>
      </p:sp>
      <p:cxnSp>
        <p:nvCxnSpPr>
          <p:cNvPr id="6" name="Straight Connector 5"/>
          <p:cNvCxnSpPr/>
          <p:nvPr/>
        </p:nvCxnSpPr>
        <p:spPr>
          <a:xfrm>
            <a:off x="3779912" y="6588641"/>
            <a:ext cx="53640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5536" y="6351711"/>
            <a:ext cx="3168352" cy="461665"/>
          </a:xfrm>
          <a:prstGeom prst="rect">
            <a:avLst/>
          </a:prstGeom>
          <a:noFill/>
        </p:spPr>
        <p:txBody>
          <a:bodyPr wrap="square" rtlCol="0">
            <a:spAutoFit/>
          </a:bodyPr>
          <a:lstStyle/>
          <a:p>
            <a:r>
              <a:rPr lang="en-US" sz="1200" b="1" dirty="0" err="1" smtClean="0">
                <a:solidFill>
                  <a:srgbClr val="21908C"/>
                </a:solidFill>
                <a:latin typeface="Cooper Hewitt" pitchFamily="2" charset="0"/>
                <a:ea typeface="Cooper Hewitt" pitchFamily="2" charset="0"/>
              </a:rPr>
              <a:t>Análisis</a:t>
            </a:r>
            <a:r>
              <a:rPr lang="en-US" sz="1200" b="1" dirty="0" smtClean="0">
                <a:solidFill>
                  <a:srgbClr val="21908C"/>
                </a:solidFill>
                <a:latin typeface="Cooper Hewitt" pitchFamily="2" charset="0"/>
                <a:ea typeface="Cooper Hewitt" pitchFamily="2" charset="0"/>
              </a:rPr>
              <a:t> de </a:t>
            </a:r>
            <a:r>
              <a:rPr lang="en-US" sz="1200" b="1" dirty="0" err="1" smtClean="0">
                <a:solidFill>
                  <a:srgbClr val="21908C"/>
                </a:solidFill>
                <a:latin typeface="Cooper Hewitt" pitchFamily="2" charset="0"/>
                <a:ea typeface="Cooper Hewitt" pitchFamily="2" charset="0"/>
              </a:rPr>
              <a:t>las</a:t>
            </a:r>
            <a:r>
              <a:rPr lang="en-US" sz="1200" b="1" dirty="0" smtClean="0">
                <a:solidFill>
                  <a:srgbClr val="21908C"/>
                </a:solidFill>
                <a:latin typeface="Cooper Hewitt" pitchFamily="2" charset="0"/>
                <a:ea typeface="Cooper Hewitt" pitchFamily="2" charset="0"/>
              </a:rPr>
              <a:t> </a:t>
            </a:r>
            <a:r>
              <a:rPr lang="en-US" sz="1200" b="1" dirty="0" err="1" smtClean="0">
                <a:solidFill>
                  <a:srgbClr val="21908C"/>
                </a:solidFill>
                <a:latin typeface="Cooper Hewitt" pitchFamily="2" charset="0"/>
                <a:ea typeface="Cooper Hewitt" pitchFamily="2" charset="0"/>
              </a:rPr>
              <a:t>observaciones</a:t>
            </a:r>
            <a:endParaRPr lang="en-US" sz="1200" b="1" dirty="0" smtClean="0">
              <a:solidFill>
                <a:srgbClr val="21908C"/>
              </a:solidFill>
              <a:latin typeface="Cooper Hewitt" pitchFamily="2" charset="0"/>
              <a:ea typeface="Cooper Hewitt" pitchFamily="2" charset="0"/>
            </a:endParaRPr>
          </a:p>
          <a:p>
            <a:r>
              <a:rPr lang="en-US" sz="1200" dirty="0" smtClean="0">
                <a:latin typeface="Cooper Hewitt" pitchFamily="2" charset="0"/>
                <a:ea typeface="Cooper Hewitt" pitchFamily="2" charset="0"/>
              </a:rPr>
              <a:t>VAD y </a:t>
            </a:r>
            <a:r>
              <a:rPr lang="en-US" sz="1200" dirty="0" err="1" smtClean="0">
                <a:latin typeface="Cooper Hewitt" pitchFamily="2" charset="0"/>
                <a:ea typeface="Cooper Hewitt" pitchFamily="2" charset="0"/>
              </a:rPr>
              <a:t>controles</a:t>
            </a:r>
            <a:r>
              <a:rPr lang="en-US" sz="1200" dirty="0" smtClean="0">
                <a:latin typeface="Cooper Hewitt" pitchFamily="2" charset="0"/>
                <a:ea typeface="Cooper Hewitt" pitchFamily="2" charset="0"/>
              </a:rPr>
              <a:t> de </a:t>
            </a:r>
            <a:r>
              <a:rPr lang="en-US" sz="1200" dirty="0" err="1" smtClean="0">
                <a:latin typeface="Cooper Hewitt" pitchFamily="2" charset="0"/>
                <a:ea typeface="Cooper Hewitt" pitchFamily="2" charset="0"/>
              </a:rPr>
              <a:t>calidad</a:t>
            </a:r>
            <a:endParaRPr lang="en-US" sz="1200" dirty="0">
              <a:latin typeface="Cooper Hewitt" pitchFamily="2" charset="0"/>
              <a:ea typeface="Cooper Hewitt" pitchFamily="2" charset="0"/>
            </a:endParaRPr>
          </a:p>
        </p:txBody>
      </p:sp>
      <p:sp>
        <p:nvSpPr>
          <p:cNvPr id="11" name="TextBox 10"/>
          <p:cNvSpPr txBox="1"/>
          <p:nvPr/>
        </p:nvSpPr>
        <p:spPr>
          <a:xfrm>
            <a:off x="611560" y="1340768"/>
            <a:ext cx="7920880" cy="369332"/>
          </a:xfrm>
          <a:prstGeom prst="rect">
            <a:avLst/>
          </a:prstGeom>
          <a:noFill/>
        </p:spPr>
        <p:txBody>
          <a:bodyPr wrap="square" rtlCol="0">
            <a:spAutoFit/>
          </a:bodyPr>
          <a:lstStyle/>
          <a:p>
            <a:r>
              <a:rPr lang="en-US" b="1" dirty="0" smtClean="0">
                <a:solidFill>
                  <a:srgbClr val="21908C"/>
                </a:solidFill>
                <a:latin typeface="Cooper Hewitt" pitchFamily="2" charset="0"/>
                <a:ea typeface="Cooper Hewitt" pitchFamily="2" charset="0"/>
              </a:rPr>
              <a:t>PRUEBAS DE VALIDACIÓN</a:t>
            </a:r>
          </a:p>
        </p:txBody>
      </p:sp>
      <p:sp>
        <p:nvSpPr>
          <p:cNvPr id="12" name="TextBox 11"/>
          <p:cNvSpPr txBox="1"/>
          <p:nvPr/>
        </p:nvSpPr>
        <p:spPr>
          <a:xfrm>
            <a:off x="453601" y="1916832"/>
            <a:ext cx="2894263" cy="1985159"/>
          </a:xfrm>
          <a:prstGeom prst="rect">
            <a:avLst/>
          </a:prstGeom>
          <a:noFill/>
        </p:spPr>
        <p:txBody>
          <a:bodyPr wrap="square" rtlCol="0">
            <a:spAutoFit/>
          </a:bodyPr>
          <a:lstStyle/>
          <a:p>
            <a:pPr marL="285750" indent="-285750">
              <a:lnSpc>
                <a:spcPct val="150000"/>
              </a:lnSpc>
              <a:buFont typeface="Arial"/>
              <a:buChar char="•"/>
            </a:pPr>
            <a:r>
              <a:rPr lang="en-US" sz="1600" dirty="0" smtClean="0">
                <a:latin typeface="Cooper Hewitt" pitchFamily="2" charset="0"/>
                <a:ea typeface="Cooper Hewitt" pitchFamily="2" charset="0"/>
              </a:rPr>
              <a:t>Sin </a:t>
            </a:r>
            <a:r>
              <a:rPr lang="en-US" sz="1600" dirty="0" err="1" smtClean="0">
                <a:latin typeface="Cooper Hewitt" pitchFamily="2" charset="0"/>
                <a:ea typeface="Cooper Hewitt" pitchFamily="2" charset="0"/>
              </a:rPr>
              <a:t>errores</a:t>
            </a:r>
            <a:r>
              <a:rPr lang="en-US" sz="1600" dirty="0" smtClean="0">
                <a:latin typeface="Cooper Hewitt" pitchFamily="2" charset="0"/>
                <a:ea typeface="Cooper Hewitt" pitchFamily="2" charset="0"/>
              </a:rPr>
              <a:t> </a:t>
            </a:r>
            <a:r>
              <a:rPr lang="en-US" sz="1600" dirty="0" err="1" smtClean="0">
                <a:latin typeface="Cooper Hewitt" pitchFamily="2" charset="0"/>
                <a:ea typeface="Cooper Hewitt" pitchFamily="2" charset="0"/>
              </a:rPr>
              <a:t>aleatorios</a:t>
            </a:r>
            <a:endParaRPr lang="en-US" sz="1600" dirty="0" smtClean="0">
              <a:latin typeface="Cooper Hewitt" pitchFamily="2" charset="0"/>
              <a:ea typeface="Cooper Hewitt" pitchFamily="2" charset="0"/>
            </a:endParaRPr>
          </a:p>
          <a:p>
            <a:pPr marL="285750" indent="-285750">
              <a:lnSpc>
                <a:spcPct val="150000"/>
              </a:lnSpc>
              <a:buFont typeface="Arial"/>
              <a:buChar char="•"/>
            </a:pPr>
            <a:r>
              <a:rPr lang="en-US" sz="1600" dirty="0" smtClean="0">
                <a:latin typeface="Cooper Hewitt" pitchFamily="2" charset="0"/>
                <a:ea typeface="Cooper Hewitt" pitchFamily="2" charset="0"/>
              </a:rPr>
              <a:t>Con </a:t>
            </a:r>
            <a:r>
              <a:rPr lang="en-US" sz="1600" dirty="0" err="1" smtClean="0">
                <a:latin typeface="Cooper Hewitt" pitchFamily="2" charset="0"/>
                <a:ea typeface="Cooper Hewitt" pitchFamily="2" charset="0"/>
              </a:rPr>
              <a:t>errores</a:t>
            </a:r>
            <a:r>
              <a:rPr lang="en-US" sz="1600" dirty="0" smtClean="0">
                <a:latin typeface="Cooper Hewitt" pitchFamily="2" charset="0"/>
                <a:ea typeface="Cooper Hewitt" pitchFamily="2" charset="0"/>
              </a:rPr>
              <a:t> </a:t>
            </a:r>
            <a:r>
              <a:rPr lang="en-US" sz="1600" dirty="0" err="1" smtClean="0">
                <a:latin typeface="Cooper Hewitt" pitchFamily="2" charset="0"/>
                <a:ea typeface="Cooper Hewitt" pitchFamily="2" charset="0"/>
              </a:rPr>
              <a:t>aleatorios</a:t>
            </a:r>
            <a:endParaRPr lang="en-US" sz="1600" dirty="0" smtClean="0">
              <a:latin typeface="Cooper Hewitt" pitchFamily="2" charset="0"/>
              <a:ea typeface="Cooper Hewitt" pitchFamily="2" charset="0"/>
            </a:endParaRPr>
          </a:p>
          <a:p>
            <a:pPr marL="285750" indent="-285750">
              <a:lnSpc>
                <a:spcPct val="150000"/>
              </a:lnSpc>
              <a:buFont typeface="Arial"/>
              <a:buChar char="•"/>
            </a:pPr>
            <a:r>
              <a:rPr lang="en-US" sz="1600" dirty="0" err="1" smtClean="0">
                <a:latin typeface="Cooper Hewitt" pitchFamily="2" charset="0"/>
                <a:ea typeface="Cooper Hewitt" pitchFamily="2" charset="0"/>
              </a:rPr>
              <a:t>Errores</a:t>
            </a:r>
            <a:r>
              <a:rPr lang="en-US" sz="1600" dirty="0" smtClean="0">
                <a:latin typeface="Cooper Hewitt" pitchFamily="2" charset="0"/>
                <a:ea typeface="Cooper Hewitt" pitchFamily="2" charset="0"/>
              </a:rPr>
              <a:t> </a:t>
            </a:r>
            <a:r>
              <a:rPr lang="en-US" sz="1600" dirty="0" err="1" smtClean="0">
                <a:latin typeface="Cooper Hewitt" pitchFamily="2" charset="0"/>
                <a:ea typeface="Cooper Hewitt" pitchFamily="2" charset="0"/>
              </a:rPr>
              <a:t>aleatorios</a:t>
            </a:r>
            <a:r>
              <a:rPr lang="en-US" sz="1600" dirty="0" smtClean="0">
                <a:latin typeface="Cooper Hewitt" pitchFamily="2" charset="0"/>
                <a:ea typeface="Cooper Hewitt" pitchFamily="2" charset="0"/>
              </a:rPr>
              <a:t> + </a:t>
            </a:r>
            <a:r>
              <a:rPr lang="en-US" sz="1600" dirty="0" err="1" smtClean="0">
                <a:latin typeface="Cooper Hewitt" pitchFamily="2" charset="0"/>
                <a:ea typeface="Cooper Hewitt" pitchFamily="2" charset="0"/>
              </a:rPr>
              <a:t>Datos</a:t>
            </a:r>
            <a:r>
              <a:rPr lang="en-US" sz="1600" dirty="0" smtClean="0">
                <a:latin typeface="Cooper Hewitt" pitchFamily="2" charset="0"/>
                <a:ea typeface="Cooper Hewitt" pitchFamily="2" charset="0"/>
              </a:rPr>
              <a:t> </a:t>
            </a:r>
            <a:r>
              <a:rPr lang="en-US" sz="1600" dirty="0" err="1" smtClean="0">
                <a:latin typeface="Cooper Hewitt" pitchFamily="2" charset="0"/>
                <a:ea typeface="Cooper Hewitt" pitchFamily="2" charset="0"/>
              </a:rPr>
              <a:t>Faltantes</a:t>
            </a:r>
            <a:endParaRPr lang="en-US" sz="1600" dirty="0" smtClean="0">
              <a:latin typeface="Cooper Hewitt" pitchFamily="2" charset="0"/>
              <a:ea typeface="Cooper Hewitt" pitchFamily="2" charset="0"/>
            </a:endParaRPr>
          </a:p>
          <a:p>
            <a:pPr marL="285750" indent="-285750">
              <a:lnSpc>
                <a:spcPct val="150000"/>
              </a:lnSpc>
              <a:buFont typeface="Arial"/>
              <a:buChar char="•"/>
            </a:pPr>
            <a:r>
              <a:rPr lang="en-US" sz="1600" dirty="0" err="1" smtClean="0">
                <a:latin typeface="Cooper Hewitt" pitchFamily="2" charset="0"/>
                <a:ea typeface="Cooper Hewitt" pitchFamily="2" charset="0"/>
              </a:rPr>
              <a:t>Datos</a:t>
            </a:r>
            <a:r>
              <a:rPr lang="en-US" sz="1600" dirty="0" smtClean="0">
                <a:latin typeface="Cooper Hewitt" pitchFamily="2" charset="0"/>
                <a:ea typeface="Cooper Hewitt" pitchFamily="2" charset="0"/>
              </a:rPr>
              <a:t> </a:t>
            </a:r>
            <a:r>
              <a:rPr lang="en-US" sz="1600" dirty="0" err="1" smtClean="0">
                <a:latin typeface="Cooper Hewitt" pitchFamily="2" charset="0"/>
                <a:ea typeface="Cooper Hewitt" pitchFamily="2" charset="0"/>
              </a:rPr>
              <a:t>reales</a:t>
            </a:r>
            <a:endParaRPr lang="en-US" sz="1600" dirty="0">
              <a:latin typeface="Cooper Hewitt" pitchFamily="2" charset="0"/>
              <a:ea typeface="Cooper Hewitt" pitchFamily="2" charset="0"/>
            </a:endParaRPr>
          </a:p>
        </p:txBody>
      </p:sp>
      <p:grpSp>
        <p:nvGrpSpPr>
          <p:cNvPr id="3" name="Group 2"/>
          <p:cNvGrpSpPr/>
          <p:nvPr/>
        </p:nvGrpSpPr>
        <p:grpSpPr>
          <a:xfrm>
            <a:off x="827585" y="2276872"/>
            <a:ext cx="8109758" cy="3960440"/>
            <a:chOff x="827585" y="2276872"/>
            <a:chExt cx="8109758" cy="3960440"/>
          </a:xfrm>
        </p:grpSpPr>
        <p:sp>
          <p:nvSpPr>
            <p:cNvPr id="8" name="TextBox 7"/>
            <p:cNvSpPr txBox="1"/>
            <p:nvPr/>
          </p:nvSpPr>
          <p:spPr>
            <a:xfrm>
              <a:off x="827585" y="4564866"/>
              <a:ext cx="2232247" cy="1600438"/>
            </a:xfrm>
            <a:prstGeom prst="rect">
              <a:avLst/>
            </a:prstGeom>
            <a:noFill/>
          </p:spPr>
          <p:txBody>
            <a:bodyPr wrap="square" rtlCol="0">
              <a:spAutoFit/>
            </a:bodyPr>
            <a:lstStyle/>
            <a:p>
              <a:pPr algn="r"/>
              <a:r>
                <a:rPr lang="es-ES" sz="1400" dirty="0">
                  <a:latin typeface="PT Sans" pitchFamily="34" charset="0"/>
                  <a:ea typeface="PT Sans" pitchFamily="34" charset="0"/>
                </a:rPr>
                <a:t>Viento medio (m/s) en función de la altura a partir del sondeo, y las </a:t>
              </a:r>
              <a:r>
                <a:rPr lang="es-ES" sz="1400" dirty="0" smtClean="0">
                  <a:latin typeface="PT Sans" pitchFamily="34" charset="0"/>
                  <a:ea typeface="PT Sans" pitchFamily="34" charset="0"/>
                </a:rPr>
                <a:t>distintas pruebas </a:t>
              </a:r>
              <a:r>
                <a:rPr lang="es-ES" sz="1400" dirty="0">
                  <a:latin typeface="PT Sans" pitchFamily="34" charset="0"/>
                  <a:ea typeface="PT Sans" pitchFamily="34" charset="0"/>
                </a:rPr>
                <a:t>de validación (a) y detalle ampliado del máximo en niveles bajos (b).</a:t>
              </a:r>
              <a:endParaRPr lang="en-US" sz="1400" dirty="0">
                <a:latin typeface="PT Sans" pitchFamily="34" charset="0"/>
                <a:ea typeface="PT Sans" pitchFamily="34" charset="0"/>
              </a:endParaRPr>
            </a:p>
          </p:txBody>
        </p:sp>
        <p:pic>
          <p:nvPicPr>
            <p:cNvPr id="4102" name="Picture 6" descr="Z:\home\pao\Dropbox\Tesis\tesis-VAD\Tesis\Defensa\Fig\validacion-perfile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5785" y="2276872"/>
              <a:ext cx="2932430" cy="3944454"/>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Z:\home\pao\Dropbox\Tesis\tesis-VAD\Tesis\Defensa\Fig\validacion-perfiles-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2292858"/>
              <a:ext cx="2853175" cy="39444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0264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2561</TotalTime>
  <Words>4616</Words>
  <Application>Microsoft Office PowerPoint</Application>
  <PresentationFormat>On-screen Show (4:3)</PresentationFormat>
  <Paragraphs>291</Paragraphs>
  <Slides>33</Slides>
  <Notes>18</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pao</dc:creator>
  <cp:lastModifiedBy>pao</cp:lastModifiedBy>
  <cp:revision>159</cp:revision>
  <dcterms:created xsi:type="dcterms:W3CDTF">2018-03-13T14:51:29Z</dcterms:created>
  <dcterms:modified xsi:type="dcterms:W3CDTF">2018-03-20T03:01:50Z</dcterms:modified>
</cp:coreProperties>
</file>